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99" r:id="rId1"/>
  </p:sldMasterIdLst>
  <p:notesMasterIdLst>
    <p:notesMasterId r:id="rId89"/>
  </p:notesMasterIdLst>
  <p:sldIdLst>
    <p:sldId id="256" r:id="rId2"/>
    <p:sldId id="315" r:id="rId3"/>
    <p:sldId id="323" r:id="rId4"/>
    <p:sldId id="322" r:id="rId5"/>
    <p:sldId id="258" r:id="rId6"/>
    <p:sldId id="316" r:id="rId7"/>
    <p:sldId id="317" r:id="rId8"/>
    <p:sldId id="318" r:id="rId9"/>
    <p:sldId id="319" r:id="rId10"/>
    <p:sldId id="320"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2" r:id="rId39"/>
    <p:sldId id="353" r:id="rId40"/>
    <p:sldId id="354" r:id="rId41"/>
    <p:sldId id="355" r:id="rId42"/>
    <p:sldId id="356" r:id="rId43"/>
    <p:sldId id="357" r:id="rId44"/>
    <p:sldId id="358" r:id="rId45"/>
    <p:sldId id="359" r:id="rId46"/>
    <p:sldId id="360" r:id="rId47"/>
    <p:sldId id="361" r:id="rId48"/>
    <p:sldId id="362" r:id="rId49"/>
    <p:sldId id="363" r:id="rId50"/>
    <p:sldId id="364" r:id="rId51"/>
    <p:sldId id="365" r:id="rId52"/>
    <p:sldId id="367"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89" r:id="rId75"/>
    <p:sldId id="390" r:id="rId76"/>
    <p:sldId id="391" r:id="rId77"/>
    <p:sldId id="395" r:id="rId78"/>
    <p:sldId id="366" r:id="rId79"/>
    <p:sldId id="392" r:id="rId80"/>
    <p:sldId id="393" r:id="rId81"/>
    <p:sldId id="397" r:id="rId82"/>
    <p:sldId id="398" r:id="rId83"/>
    <p:sldId id="399" r:id="rId84"/>
    <p:sldId id="400" r:id="rId85"/>
    <p:sldId id="401" r:id="rId86"/>
    <p:sldId id="402" r:id="rId87"/>
    <p:sldId id="403"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35D7-804F-47F3-996D-09BC0690FF32}" v="1973" dt="2021-03-04T08:36:43.590"/>
    <p1510:client id="{9334600E-37D0-4DE2-B01A-573D67C2E7D4}" v="9" dt="2021-03-04T09:26:10.462"/>
    <p1510:client id="{C4C2C482-1E8F-43AA-A45F-74736BDF7B9F}" v="2448" dt="2021-01-02T18:32:57.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91" d="100"/>
          <a:sy n="91" d="100"/>
        </p:scale>
        <p:origin x="360"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9/23/2021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808AF71-E873-4278-88E4-5DD2F3B8804D}" type="datetime1">
              <a:rPr lang="en-US" smtClean="0"/>
              <a:t>9/23/2021</a:t>
            </a:fld>
            <a:endParaRPr lang="en-US"/>
          </a:p>
        </p:txBody>
      </p:sp>
      <p:sp>
        <p:nvSpPr>
          <p:cNvPr id="5" name="Footer Placeholder 4"/>
          <p:cNvSpPr>
            <a:spLocks noGrp="1"/>
          </p:cNvSpPr>
          <p:nvPr>
            <p:ph type="ftr" sz="quarter" idx="11"/>
          </p:nvPr>
        </p:nvSpPr>
        <p:spPr>
          <a:xfrm>
            <a:off x="2692397" y="5037663"/>
            <a:ext cx="5214635" cy="279400"/>
          </a:xfrm>
        </p:spPr>
        <p:txBody>
          <a:bodyPr/>
          <a:lstStyle/>
          <a:p>
            <a:r>
              <a:rPr lang="en-US"/>
              <a:t>FLIPROBO TECHNOLOGIES</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174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08AF71-E873-4278-88E4-5DD2F3B8804D}" type="datetime1">
              <a:rPr lang="en-US" smtClean="0"/>
              <a:t>9/23/2021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9825852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9/23/2021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66687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9/23/2021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787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9/23/2021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673284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9/23/2021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82313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9/23/2021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269422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9/23/2021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64402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9/23/2021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824719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9/23/2021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72070010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871FD8-5BA9-4CDC-9047-6D1219B53022}" type="datetime1">
              <a:rPr lang="en-US" smtClean="0"/>
              <a:t>9/23/2021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4876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08AF71-E873-4278-88E4-5DD2F3B8804D}" type="datetime1">
              <a:rPr lang="en-US" smtClean="0"/>
              <a:t>9/23/2021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346762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08AF71-E873-4278-88E4-5DD2F3B8804D}" type="datetime1">
              <a:rPr lang="en-US" smtClean="0"/>
              <a:t>9/23/2021</a:t>
            </a:fld>
            <a:endParaRPr lang="en-US"/>
          </a:p>
        </p:txBody>
      </p:sp>
      <p:sp>
        <p:nvSpPr>
          <p:cNvPr id="8" name="Footer Placeholder 7"/>
          <p:cNvSpPr>
            <a:spLocks noGrp="1"/>
          </p:cNvSpPr>
          <p:nvPr>
            <p:ph type="ftr" sz="quarter" idx="11"/>
          </p:nvPr>
        </p:nvSpPr>
        <p:spPr/>
        <p:txBody>
          <a:bodyPr/>
          <a:lstStyle/>
          <a:p>
            <a:r>
              <a:rPr lang="en-US"/>
              <a:t>FLIPROBO TECHNOLOGIES</a:t>
            </a:r>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921662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43350-E0D8-4B8F-9695-513A9E1F493D}" type="datetime1">
              <a:rPr lang="en-US" smtClean="0"/>
              <a:t>9/23/2021</a:t>
            </a:fld>
            <a:endParaRPr lang="en-US"/>
          </a:p>
        </p:txBody>
      </p:sp>
      <p:sp>
        <p:nvSpPr>
          <p:cNvPr id="4" name="Footer Placeholder 3"/>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618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733D8-BEF1-470B-8097-E0686587E1A4}" type="datetime1">
              <a:rPr lang="en-US" smtClean="0"/>
              <a:t>9/23/2021</a:t>
            </a:fld>
            <a:endParaRPr lang="en-US"/>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0360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08AF71-E873-4278-88E4-5DD2F3B8804D}" type="datetime1">
              <a:rPr lang="en-US" smtClean="0"/>
              <a:t>9/23/2021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22224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E96CEF-8B4F-4361-92B5-2C83720DAB69}" type="datetime1">
              <a:rPr lang="en-US" smtClean="0"/>
              <a:t>9/23/2021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06306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08AF71-E873-4278-88E4-5DD2F3B8804D}" type="datetime1">
              <a:rPr lang="en-US" smtClean="0"/>
              <a:t>9/23/2021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FLIPROBO TECHNOLOGIES</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751667785"/>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3225" y="2668635"/>
            <a:ext cx="8712679" cy="1520729"/>
          </a:xfrm>
        </p:spPr>
        <p:txBody>
          <a:bodyPr>
            <a:noAutofit/>
          </a:bodyPr>
          <a:lstStyle/>
          <a:p>
            <a:pPr algn="ctr"/>
            <a:r>
              <a:rPr lang="en-US" b="1" dirty="0">
                <a:effectLst/>
                <a:latin typeface="Algerian" panose="04020705040A02060702" pitchFamily="82" charset="0"/>
                <a:cs typeface="Arial" panose="020B0604020202020204" pitchFamily="34" charset="0"/>
              </a:rPr>
              <a:t>HOUSING PRICE PREDICTION</a:t>
            </a:r>
            <a:br>
              <a:rPr lang="en-US" b="1" dirty="0">
                <a:effectLst/>
                <a:latin typeface="Algerian" panose="04020705040A02060702" pitchFamily="82" charset="0"/>
                <a:cs typeface="Arial" panose="020B0604020202020204" pitchFamily="34" charset="0"/>
              </a:rPr>
            </a:br>
            <a:r>
              <a:rPr lang="en-US" b="1" dirty="0">
                <a:effectLst/>
                <a:latin typeface="Algerian" panose="04020705040A02060702" pitchFamily="82" charset="0"/>
                <a:cs typeface="Arial" panose="020B0604020202020204" pitchFamily="34" charset="0"/>
              </a:rPr>
              <a:t>PROJECT</a:t>
            </a:r>
            <a:endParaRPr lang="en-US" sz="6600" b="1" dirty="0">
              <a:effectLst/>
              <a:latin typeface="Algerian" panose="04020705040A02060702" pitchFamily="82" charset="0"/>
              <a:cs typeface="Arial" panose="020B0604020202020204" pitchFamily="34" charset="0"/>
            </a:endParaRPr>
          </a:p>
        </p:txBody>
      </p:sp>
      <p:sp>
        <p:nvSpPr>
          <p:cNvPr id="3" name="Subtitle 2"/>
          <p:cNvSpPr>
            <a:spLocks noGrp="1"/>
          </p:cNvSpPr>
          <p:nvPr>
            <p:ph type="subTitle" idx="1"/>
          </p:nvPr>
        </p:nvSpPr>
        <p:spPr>
          <a:xfrm>
            <a:off x="285964" y="5235277"/>
            <a:ext cx="3767275" cy="882557"/>
          </a:xfrm>
        </p:spPr>
        <p:txBody>
          <a:bodyPr vert="horz" lIns="91440" tIns="45720" rIns="91440" bIns="45720" rtlCol="0" anchor="t">
            <a:noAutofit/>
          </a:bodyPr>
          <a:lstStyle/>
          <a:p>
            <a:pPr algn="l"/>
            <a:r>
              <a:rPr lang="en-US" sz="2400" b="1" dirty="0">
                <a:solidFill>
                  <a:schemeClr val="tx1"/>
                </a:solidFill>
                <a:latin typeface="Arial" panose="020B0604020202020204" pitchFamily="34" charset="0"/>
                <a:cs typeface="Arial" panose="020B0604020202020204" pitchFamily="34" charset="0"/>
              </a:rPr>
              <a:t>Submitted by </a:t>
            </a:r>
            <a:r>
              <a:rPr lang="en-US" sz="2400" b="1">
                <a:solidFill>
                  <a:schemeClr val="tx1"/>
                </a:solidFill>
                <a:latin typeface="Arial" panose="020B0604020202020204" pitchFamily="34" charset="0"/>
                <a:cs typeface="Arial" panose="020B0604020202020204" pitchFamily="34" charset="0"/>
              </a:rPr>
              <a:t>: </a:t>
            </a:r>
            <a:r>
              <a:rPr lang="en-US" sz="2800" b="1">
                <a:latin typeface="Arial" panose="020B0604020202020204" pitchFamily="34" charset="0"/>
                <a:cs typeface="Arial" panose="020B0604020202020204" pitchFamily="34" charset="0"/>
              </a:rPr>
              <a:t>Satyanath Das</a:t>
            </a:r>
            <a:endParaRPr lang="en-US" sz="2800" b="1" dirty="0">
              <a:solidFill>
                <a:schemeClr val="tx1"/>
              </a:solidFill>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a:xfrm>
            <a:off x="285964" y="6433345"/>
            <a:ext cx="3134241" cy="365125"/>
          </a:xfrm>
        </p:spPr>
        <p:txBody>
          <a:bodyPr anchor="b" anchorCtr="0"/>
          <a:lstStyle/>
          <a:p>
            <a:r>
              <a:rPr lang="en-US" dirty="0"/>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50" y="2118716"/>
            <a:ext cx="8637301" cy="1938992"/>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ANALYTICAL PROBLEM </a:t>
            </a:r>
          </a:p>
          <a:p>
            <a:pPr algn="ctr"/>
            <a:r>
              <a:rPr lang="en-IN" sz="6000" b="1" dirty="0">
                <a:solidFill>
                  <a:schemeClr val="accent1"/>
                </a:solidFill>
                <a:latin typeface="Algerian" panose="04020705040A02060702" pitchFamily="82" charset="0"/>
                <a:cs typeface="Arial" panose="020B0604020202020204" pitchFamily="34" charset="0"/>
              </a:rPr>
              <a:t>FRAMING</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318141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dirty="0">
                <a:latin typeface="Arial" panose="020B0604020202020204" pitchFamily="34" charset="0"/>
                <a:cs typeface="Arial" panose="020B0604020202020204" pitchFamily="34" charset="0"/>
              </a:rPr>
              <a:t>In this project we have performed various mathematical and statistical analysis such as we checked description or statistical summary of the data using describe, checked correlation using </a:t>
            </a:r>
            <a:r>
              <a:rPr lang="en-IN" sz="2400" dirty="0" err="1">
                <a:latin typeface="Arial" panose="020B0604020202020204" pitchFamily="34" charset="0"/>
                <a:cs typeface="Arial" panose="020B0604020202020204" pitchFamily="34" charset="0"/>
              </a:rPr>
              <a:t>corr</a:t>
            </a:r>
            <a:r>
              <a:rPr lang="en-IN" sz="2400" dirty="0">
                <a:latin typeface="Arial" panose="020B0604020202020204" pitchFamily="34" charset="0"/>
                <a:cs typeface="Arial" panose="020B0604020202020204" pitchFamily="34" charset="0"/>
              </a:rPr>
              <a:t> and also visualized it using </a:t>
            </a:r>
            <a:r>
              <a:rPr lang="en-IN" sz="2400" dirty="0" err="1">
                <a:latin typeface="Arial" panose="020B0604020202020204" pitchFamily="34" charset="0"/>
                <a:cs typeface="Arial" panose="020B0604020202020204" pitchFamily="34" charset="0"/>
              </a:rPr>
              <a:t>heatmap</a:t>
            </a:r>
            <a:r>
              <a:rPr lang="en-IN" sz="2400" dirty="0">
                <a:latin typeface="Arial" panose="020B0604020202020204" pitchFamily="34" charset="0"/>
                <a:cs typeface="Arial" panose="020B0604020202020204" pitchFamily="34" charset="0"/>
              </a:rPr>
              <a:t>. Then we have used Z-Score to plot outliers and remove them.</a:t>
            </a:r>
            <a:endParaRPr lang="en-US" sz="24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2185987" y="3597087"/>
            <a:ext cx="7820025" cy="223139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327912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From this statistical analysis we make some of the interpretations that,</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Maximum standard deviation of 8957.44 is observed in </a:t>
            </a:r>
            <a:r>
              <a:rPr lang="en-IN" sz="2400" dirty="0" err="1">
                <a:latin typeface="Arial" panose="020B0604020202020204" pitchFamily="34" charset="0"/>
                <a:cs typeface="Arial" panose="020B0604020202020204" pitchFamily="34" charset="0"/>
              </a:rPr>
              <a:t>LotArea</a:t>
            </a:r>
            <a:r>
              <a:rPr lang="en-IN" sz="2400" dirty="0">
                <a:latin typeface="Arial" panose="020B0604020202020204" pitchFamily="34" charset="0"/>
                <a:cs typeface="Arial" panose="020B0604020202020204" pitchFamily="34" charset="0"/>
              </a:rPr>
              <a:t> column.</a:t>
            </a:r>
          </a:p>
          <a:p>
            <a:pPr marL="457200" lvl="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Maximum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of a house observed is 755000 and minimum is 34900.</a:t>
            </a:r>
          </a:p>
          <a:p>
            <a:pPr lvl="0"/>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the columns:</a:t>
            </a:r>
          </a:p>
          <a:p>
            <a:pPr marL="914400" lvl="1"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Id, </a:t>
            </a:r>
            <a:r>
              <a:rPr lang="en-IN" sz="2400" dirty="0" err="1">
                <a:latin typeface="Arial" panose="020B0604020202020204" pitchFamily="34" charset="0"/>
                <a:cs typeface="Arial" panose="020B0604020202020204" pitchFamily="34" charset="0"/>
              </a:rPr>
              <a:t>MSSubclass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LotArea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MasVnrArea</a:t>
            </a:r>
            <a:r>
              <a:rPr lang="en-IN" sz="2400" dirty="0">
                <a:latin typeface="Arial" panose="020B0604020202020204" pitchFamily="34" charset="0"/>
                <a:cs typeface="Arial" panose="020B0604020202020204" pitchFamily="34" charset="0"/>
              </a:rPr>
              <a:t>, BsmtFinSF1, BsmtFinSF2, </a:t>
            </a:r>
            <a:r>
              <a:rPr lang="en-IN" sz="2400" dirty="0" err="1">
                <a:latin typeface="Arial" panose="020B0604020202020204" pitchFamily="34" charset="0"/>
                <a:cs typeface="Arial" panose="020B0604020202020204" pitchFamily="34" charset="0"/>
              </a:rPr>
              <a:t>BsmtUnfsF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TotalBsmtSF</a:t>
            </a:r>
            <a:r>
              <a:rPr lang="en-IN" sz="2400" dirty="0">
                <a:latin typeface="Arial" panose="020B0604020202020204" pitchFamily="34" charset="0"/>
                <a:cs typeface="Arial" panose="020B0604020202020204" pitchFamily="34" charset="0"/>
              </a:rPr>
              <a:t>, 1stFlrSF, 2ndFlrSF, </a:t>
            </a:r>
            <a:r>
              <a:rPr lang="en-IN" sz="2400" dirty="0" err="1">
                <a:latin typeface="Arial" panose="020B0604020202020204" pitchFamily="34" charset="0"/>
                <a:cs typeface="Arial" panose="020B0604020202020204" pitchFamily="34" charset="0"/>
              </a:rPr>
              <a:t>LowQualFinSF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BsmtFullBath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HalfBath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TotRmsAbvGrd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WoodDeckSF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OpenPorchSF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EnclosedPorch</a:t>
            </a:r>
            <a:r>
              <a:rPr lang="en-IN" sz="2400" dirty="0">
                <a:latin typeface="Arial" panose="020B0604020202020204" pitchFamily="34" charset="0"/>
                <a:cs typeface="Arial" panose="020B0604020202020204" pitchFamily="34" charset="0"/>
              </a:rPr>
              <a:t>, 3SsnPorch, </a:t>
            </a:r>
            <a:r>
              <a:rPr lang="en-IN" sz="2400" dirty="0" err="1">
                <a:latin typeface="Arial" panose="020B0604020202020204" pitchFamily="34" charset="0"/>
                <a:cs typeface="Arial" panose="020B0604020202020204" pitchFamily="34" charset="0"/>
              </a:rPr>
              <a:t>ScreenPorch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PoolArea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Miscval</a:t>
            </a:r>
            <a:r>
              <a:rPr lang="en-IN"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53915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mean is considerably greater than median so the columns are positively skewed.</a:t>
            </a:r>
          </a:p>
          <a:p>
            <a:pPr marL="457200" lvl="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the columns </a:t>
            </a:r>
            <a:r>
              <a:rPr lang="en-IN" sz="2400" dirty="0" err="1">
                <a:latin typeface="Arial" panose="020B0604020202020204" pitchFamily="34" charset="0"/>
                <a:cs typeface="Arial" panose="020B0604020202020204" pitchFamily="34" charset="0"/>
              </a:rPr>
              <a:t>FullBath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BedroomAbvGr</a:t>
            </a:r>
            <a:r>
              <a:rPr lang="en-IN" sz="2400" dirty="0">
                <a:latin typeface="Arial" panose="020B0604020202020204" pitchFamily="34" charset="0"/>
                <a:cs typeface="Arial" panose="020B0604020202020204" pitchFamily="34" charset="0"/>
              </a:rPr>
              <a:t>, Fireplaces, </a:t>
            </a:r>
            <a:r>
              <a:rPr lang="en-IN" sz="2400" dirty="0" err="1">
                <a:latin typeface="Arial" panose="020B0604020202020204" pitchFamily="34" charset="0"/>
                <a:cs typeface="Arial" panose="020B0604020202020204" pitchFamily="34" charset="0"/>
              </a:rPr>
              <a:t>Garagecars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YrSold</a:t>
            </a:r>
            <a:r>
              <a:rPr lang="en-IN" sz="2400" dirty="0">
                <a:latin typeface="Arial" panose="020B0604020202020204" pitchFamily="34" charset="0"/>
                <a:cs typeface="Arial" panose="020B0604020202020204" pitchFamily="34" charset="0"/>
              </a:rPr>
              <a:t> Median is greater than mean so the columns are negatively skewed.</a:t>
            </a:r>
          </a:p>
          <a:p>
            <a:pPr marL="457200" lvl="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the columns Id, </a:t>
            </a:r>
            <a:r>
              <a:rPr lang="en-IN" sz="2400" dirty="0" err="1">
                <a:latin typeface="Arial" panose="020B0604020202020204" pitchFamily="34" charset="0"/>
                <a:cs typeface="Arial" panose="020B0604020202020204" pitchFamily="34" charset="0"/>
              </a:rPr>
              <a:t>MSSubClass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LotFrontage</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LotArea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MasVnrArea</a:t>
            </a:r>
            <a:r>
              <a:rPr lang="en-IN" sz="2400" dirty="0">
                <a:latin typeface="Arial" panose="020B0604020202020204" pitchFamily="34" charset="0"/>
                <a:cs typeface="Arial" panose="020B0604020202020204" pitchFamily="34" charset="0"/>
              </a:rPr>
              <a:t>, BsmtFinSF1, BsmtFinSF2, </a:t>
            </a:r>
            <a:r>
              <a:rPr lang="en-IN" sz="2400" dirty="0" err="1">
                <a:latin typeface="Arial" panose="020B0604020202020204" pitchFamily="34" charset="0"/>
                <a:cs typeface="Arial" panose="020B0604020202020204" pitchFamily="34" charset="0"/>
              </a:rPr>
              <a:t>BsmtUnfSF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TotalBsmtSF</a:t>
            </a:r>
            <a:r>
              <a:rPr lang="en-IN" sz="2400" dirty="0">
                <a:latin typeface="Arial" panose="020B0604020202020204" pitchFamily="34" charset="0"/>
                <a:cs typeface="Arial" panose="020B0604020202020204" pitchFamily="34" charset="0"/>
              </a:rPr>
              <a:t>, 1stFlrSF, 2ndFlrSF, </a:t>
            </a:r>
            <a:r>
              <a:rPr lang="en-IN" sz="2400" dirty="0" err="1">
                <a:latin typeface="Arial" panose="020B0604020202020204" pitchFamily="34" charset="0"/>
                <a:cs typeface="Arial" panose="020B0604020202020204" pitchFamily="34" charset="0"/>
              </a:rPr>
              <a:t>LowQualFinSF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BsmtHalfBath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BedroomAbvGr</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ToRmsAbvGrd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WoodDeckSF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OpenPorchSF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EnclosedPorch</a:t>
            </a:r>
            <a:r>
              <a:rPr lang="en-IN" sz="2400" dirty="0">
                <a:latin typeface="Arial" panose="020B0604020202020204" pitchFamily="34" charset="0"/>
                <a:cs typeface="Arial" panose="020B0604020202020204" pitchFamily="34" charset="0"/>
              </a:rPr>
              <a:t>, 3SsnPorch, </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28305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ScreenPorch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PoolArea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MiscVal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there is considerable difference between the 75 percentile and maximum so outliers are present. </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798087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SOURCES AND THEIR FORMATS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361950" y="1588770"/>
            <a:ext cx="5734050" cy="3680460"/>
          </a:xfrm>
          <a:prstGeom prst="rect">
            <a:avLst/>
          </a:prstGeom>
        </p:spPr>
      </p:pic>
      <p:pic>
        <p:nvPicPr>
          <p:cNvPr id="6" name="Picture 5"/>
          <p:cNvPicPr/>
          <p:nvPr/>
        </p:nvPicPr>
        <p:blipFill>
          <a:blip r:embed="rId3"/>
          <a:stretch>
            <a:fillRect/>
          </a:stretch>
        </p:blipFill>
        <p:spPr>
          <a:xfrm>
            <a:off x="6096000" y="1588770"/>
            <a:ext cx="5494020" cy="398272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131297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SOURCES AND THEIR FORMATS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373380" y="1983740"/>
            <a:ext cx="5501640" cy="3385820"/>
          </a:xfrm>
          <a:prstGeom prst="rect">
            <a:avLst/>
          </a:prstGeom>
        </p:spPr>
      </p:pic>
      <p:pic>
        <p:nvPicPr>
          <p:cNvPr id="8" name="Picture 7"/>
          <p:cNvPicPr/>
          <p:nvPr/>
        </p:nvPicPr>
        <p:blipFill>
          <a:blip r:embed="rId3"/>
          <a:stretch>
            <a:fillRect/>
          </a:stretch>
        </p:blipFill>
        <p:spPr>
          <a:xfrm>
            <a:off x="5698490" y="1983740"/>
            <a:ext cx="5731510" cy="313563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934322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50610" y="1341512"/>
            <a:ext cx="5130575"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After loading all the required libraries we loaded the data into our jupyter notebook.</a:t>
            </a:r>
            <a:endParaRPr lang="en-US" sz="2400"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009880" y="1277838"/>
            <a:ext cx="5731510" cy="4838700"/>
          </a:xfrm>
          <a:prstGeom prst="rect">
            <a:avLst/>
          </a:prstGeom>
        </p:spPr>
      </p:pic>
      <p:pic>
        <p:nvPicPr>
          <p:cNvPr id="9" name="Picture 8"/>
          <p:cNvPicPr/>
          <p:nvPr/>
        </p:nvPicPr>
        <p:blipFill>
          <a:blip r:embed="rId3"/>
          <a:stretch>
            <a:fillRect/>
          </a:stretch>
        </p:blipFill>
        <p:spPr>
          <a:xfrm>
            <a:off x="363855" y="2559426"/>
            <a:ext cx="5732145" cy="345186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021362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42820" y="1543735"/>
            <a:ext cx="11311030" cy="2793842"/>
          </a:xfrm>
          <a:prstGeom prst="rect">
            <a:avLst/>
          </a:prstGeom>
        </p:spPr>
        <p:txBody>
          <a:bodyPr wrap="square">
            <a:spAutoFit/>
          </a:bodyPr>
          <a:lstStyle/>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Feature Engineering has been used for cleaning of the data. </a:t>
            </a:r>
          </a:p>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Some unused columns have been deleted and even some columns have been bifurcated which was used in the prediction. </a:t>
            </a:r>
          </a:p>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We first done data cleaning. We first looked percentage of values missing in columns then we imputed missing values.</a:t>
            </a:r>
            <a:endParaRPr lang="en-US" sz="24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pPr/>
              <a:t>18</a:t>
            </a:fld>
            <a:endParaRPr lang="en-US"/>
          </a:p>
        </p:txBody>
      </p:sp>
    </p:spTree>
    <p:extLst>
      <p:ext uri="{BB962C8B-B14F-4D97-AF65-F5344CB8AC3E}">
        <p14:creationId xmlns:p14="http://schemas.microsoft.com/office/powerpoint/2010/main" val="229304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2142490" y="1680210"/>
            <a:ext cx="7115810" cy="372999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305736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D3BA88-5164-4B25-B001-42079AEAAA25}"/>
              </a:ext>
            </a:extLst>
          </p:cNvPr>
          <p:cNvSpPr>
            <a:spLocks noGrp="1"/>
          </p:cNvSpPr>
          <p:nvPr>
            <p:ph type="ctrTitle"/>
          </p:nvPr>
        </p:nvSpPr>
        <p:spPr>
          <a:xfrm>
            <a:off x="1507067" y="536331"/>
            <a:ext cx="7766936" cy="1459523"/>
          </a:xfrm>
        </p:spPr>
        <p:txBody>
          <a:bodyPr>
            <a:normAutofit fontScale="90000"/>
          </a:bodyPr>
          <a:lstStyle/>
          <a:p>
            <a:pPr algn="ctr"/>
            <a:r>
              <a:rPr lang="en-US" sz="5400" b="1" dirty="0">
                <a:latin typeface="Arial" panose="020B0604020202020204" pitchFamily="34" charset="0"/>
                <a:cs typeface="Arial" panose="020B0604020202020204" pitchFamily="34" charset="0"/>
              </a:rPr>
              <a:t>TABLE OF CONTENTS</a:t>
            </a:r>
            <a:br>
              <a:rPr lang="en-US" sz="4400" b="1" dirty="0">
                <a:solidFill>
                  <a:srgbClr val="C00000"/>
                </a:solidFill>
                <a:latin typeface="Arial" panose="020B0604020202020204" pitchFamily="34" charset="0"/>
                <a:cs typeface="Arial" panose="020B0604020202020204" pitchFamily="34" charset="0"/>
              </a:rPr>
            </a:br>
            <a:endParaRPr lang="en-US" dirty="0"/>
          </a:p>
        </p:txBody>
      </p:sp>
      <p:sp>
        <p:nvSpPr>
          <p:cNvPr id="2" name="Content Placeholder 1"/>
          <p:cNvSpPr>
            <a:spLocks noGrp="1"/>
          </p:cNvSpPr>
          <p:nvPr>
            <p:ph type="subTitle" idx="1"/>
          </p:nvPr>
        </p:nvSpPr>
        <p:spPr>
          <a:xfrm>
            <a:off x="1507067" y="1178169"/>
            <a:ext cx="7766936" cy="4554416"/>
          </a:xfrm>
        </p:spPr>
        <p:txBody>
          <a:bodyPr>
            <a:noAutofit/>
          </a:bodyPr>
          <a:lstStyle/>
          <a:p>
            <a:pPr marL="566928" indent="-457200" algn="l">
              <a:buFont typeface="Wingdings 3" panose="05040102010807070707" pitchFamily="18" charset="2"/>
              <a:buChar char=""/>
            </a:pPr>
            <a:r>
              <a:rPr lang="en-US" sz="2800" b="1" dirty="0">
                <a:latin typeface="Arial" panose="020B0604020202020204" pitchFamily="34" charset="0"/>
                <a:cs typeface="Arial" panose="020B0604020202020204" pitchFamily="34" charset="0"/>
              </a:rPr>
              <a:t>INTRODUCTION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BUSINESS PROBLEM FRAMING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CONCEPTUAL BACKGROUND OF THE DOMAIN PROBLEM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REVIEW OF LITERATURE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MOTIVATION FOR THE PROBLEM UNDERTAKEN</a:t>
            </a:r>
          </a:p>
          <a:p>
            <a:pPr marL="742950" lvl="1" indent="-285750" algn="l">
              <a:buFont typeface="Wingdings 3" panose="05040102010807070707" pitchFamily="18" charset="2"/>
              <a:buChar char=""/>
            </a:pPr>
            <a:endParaRPr lang="en-US" sz="1400" b="1" dirty="0">
              <a:latin typeface="Arial" panose="020B0604020202020204" pitchFamily="34" charset="0"/>
              <a:cs typeface="Arial" panose="020B0604020202020204" pitchFamily="34" charset="0"/>
            </a:endParaRPr>
          </a:p>
          <a:p>
            <a:pPr marL="457200" indent="-457200" algn="l">
              <a:buFont typeface="Wingdings 3" panose="05040102010807070707" pitchFamily="18" charset="2"/>
              <a:buChar char=""/>
            </a:pPr>
            <a:r>
              <a:rPr lang="en-US" sz="2800" b="1" dirty="0">
                <a:latin typeface="Arial" panose="020B0604020202020204" pitchFamily="34" charset="0"/>
                <a:cs typeface="Arial" panose="020B0604020202020204" pitchFamily="34" charset="0"/>
              </a:rPr>
              <a:t>ANALYTICAL PROBLEM FRAMING</a:t>
            </a:r>
            <a:r>
              <a:rPr lang="en-US" sz="1400" b="1" dirty="0">
                <a:latin typeface="Arial" panose="020B0604020202020204" pitchFamily="34" charset="0"/>
                <a:cs typeface="Arial" panose="020B0604020202020204" pitchFamily="34" charset="0"/>
              </a:rPr>
              <a:t>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MATHEMATICAL/ ANALYTICAL MODELING OF THE PROBLEM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DATA SOURCES AND THEIR FORMATS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DATA PREPROCESSING DONE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DATA INPUTS- LOGIC- OUTPUT RELATIONSHIPS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HARDWARE AND SOFTWARE REQUIREMENTS AND TOOLS USED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045839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2011044" y="1463040"/>
            <a:ext cx="7513955" cy="409956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4071348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2049780" y="1832610"/>
            <a:ext cx="7418070" cy="406908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192209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920240" y="1283970"/>
            <a:ext cx="7776210" cy="473583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425113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544434" y="1657350"/>
            <a:ext cx="5075315" cy="3714750"/>
          </a:xfrm>
          <a:prstGeom prst="rect">
            <a:avLst/>
          </a:prstGeom>
        </p:spPr>
      </p:pic>
      <p:pic>
        <p:nvPicPr>
          <p:cNvPr id="6" name="Picture 5"/>
          <p:cNvPicPr/>
          <p:nvPr/>
        </p:nvPicPr>
        <p:blipFill>
          <a:blip r:embed="rId3"/>
          <a:stretch>
            <a:fillRect/>
          </a:stretch>
        </p:blipFill>
        <p:spPr>
          <a:xfrm>
            <a:off x="5840095" y="1504950"/>
            <a:ext cx="5731510" cy="430022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264069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505635"/>
            <a:ext cx="5399166"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pic>
        <p:nvPicPr>
          <p:cNvPr id="7" name="Picture 6" descr="C:\Users\Shubhham\Desktop\download.png"/>
          <p:cNvPicPr/>
          <p:nvPr/>
        </p:nvPicPr>
        <p:blipFill>
          <a:blip r:embed="rId2">
            <a:extLst>
              <a:ext uri="{28A0092B-C50C-407E-A947-70E740481C1C}">
                <a14:useLocalDpi xmlns:a14="http://schemas.microsoft.com/office/drawing/2010/main" val="0"/>
              </a:ext>
            </a:extLst>
          </a:blip>
          <a:srcRect/>
          <a:stretch>
            <a:fillRect/>
          </a:stretch>
        </p:blipFill>
        <p:spPr bwMode="auto">
          <a:xfrm>
            <a:off x="6139616" y="882727"/>
            <a:ext cx="5731510" cy="6043295"/>
          </a:xfrm>
          <a:prstGeom prst="rect">
            <a:avLst/>
          </a:prstGeom>
          <a:noFill/>
          <a:ln>
            <a:noFill/>
          </a:ln>
        </p:spPr>
      </p:pic>
      <p:pic>
        <p:nvPicPr>
          <p:cNvPr id="8" name="Picture 7"/>
          <p:cNvPicPr/>
          <p:nvPr/>
        </p:nvPicPr>
        <p:blipFill>
          <a:blip r:embed="rId3"/>
          <a:stretch>
            <a:fillRect/>
          </a:stretch>
        </p:blipFill>
        <p:spPr>
          <a:xfrm>
            <a:off x="212091" y="3127692"/>
            <a:ext cx="5731510" cy="1097915"/>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16341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094740"/>
            <a:ext cx="10352165" cy="489364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While checking the </a:t>
            </a:r>
            <a:r>
              <a:rPr lang="en-IN" sz="2400" dirty="0" err="1">
                <a:latin typeface="Arial" panose="020B0604020202020204" pitchFamily="34" charset="0"/>
                <a:cs typeface="Arial" panose="020B0604020202020204" pitchFamily="34" charset="0"/>
              </a:rPr>
              <a:t>heatmap</a:t>
            </a:r>
            <a:r>
              <a:rPr lang="en-IN" sz="2400" dirty="0">
                <a:latin typeface="Arial" panose="020B0604020202020204" pitchFamily="34" charset="0"/>
                <a:cs typeface="Arial" panose="020B0604020202020204" pitchFamily="34" charset="0"/>
              </a:rPr>
              <a:t> of correlation we observed that:</a:t>
            </a:r>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is highly positively correlated with the columns </a:t>
            </a:r>
            <a:r>
              <a:rPr lang="en-IN" sz="2400" dirty="0" err="1">
                <a:latin typeface="Arial" panose="020B0604020202020204" pitchFamily="34" charset="0"/>
                <a:cs typeface="Arial" panose="020B0604020202020204" pitchFamily="34" charset="0"/>
              </a:rPr>
              <a:t>OverallQual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YearBuilt</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YearRemodAdd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TotalBsmtSF</a:t>
            </a:r>
            <a:r>
              <a:rPr lang="en-IN" sz="2400" dirty="0">
                <a:latin typeface="Arial" panose="020B0604020202020204" pitchFamily="34" charset="0"/>
                <a:cs typeface="Arial" panose="020B0604020202020204" pitchFamily="34" charset="0"/>
              </a:rPr>
              <a:t>, 1stFlrSF,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FullBath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TotRmsAbvGrd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GarageCars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a:t>
            </a:r>
          </a:p>
          <a:p>
            <a:pPr lvl="0"/>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is negatively correlated with </a:t>
            </a:r>
            <a:r>
              <a:rPr lang="en-IN" sz="2400" dirty="0" err="1">
                <a:latin typeface="Arial" panose="020B0604020202020204" pitchFamily="34" charset="0"/>
                <a:cs typeface="Arial" panose="020B0604020202020204" pitchFamily="34" charset="0"/>
              </a:rPr>
              <a:t>OverallCond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KitchenAbvGr</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Encloseporch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YrSold</a:t>
            </a:r>
            <a:r>
              <a:rPr lang="en-IN" sz="2400" dirty="0">
                <a:latin typeface="Arial" panose="020B0604020202020204" pitchFamily="34" charset="0"/>
                <a:cs typeface="Arial" panose="020B0604020202020204" pitchFamily="34" charset="0"/>
              </a:rPr>
              <a:t>.</a:t>
            </a:r>
          </a:p>
          <a:p>
            <a:pPr lvl="0"/>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We observe multicollinearity in between columns so we will be using Principal Component Analysis(PCA).</a:t>
            </a:r>
          </a:p>
          <a:p>
            <a:pPr marL="457200" lvl="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No correlation has been observed between the column Id and other columns so we will be dropping this column.</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421737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INPUTS- LOGIC- OUTPUT RELATIONSHIPS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778434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HARDWARE AND SOFTWARE REQUIREMENTS AND TOOLS USED</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27</a:t>
            </a:fld>
            <a:endParaRPr lang="en-US"/>
          </a:p>
        </p:txBody>
      </p:sp>
      <p:pic>
        <p:nvPicPr>
          <p:cNvPr id="4" name="Picture 3">
            <a:extLst>
              <a:ext uri="{FF2B5EF4-FFF2-40B4-BE49-F238E27FC236}">
                <a16:creationId xmlns:a16="http://schemas.microsoft.com/office/drawing/2014/main" id="{F87CFC8C-CF69-4A4A-9FF6-80FC1C5D9C61}"/>
              </a:ext>
            </a:extLst>
          </p:cNvPr>
          <p:cNvPicPr>
            <a:picLocks noChangeAspect="1"/>
          </p:cNvPicPr>
          <p:nvPr/>
        </p:nvPicPr>
        <p:blipFill rotWithShape="1">
          <a:blip r:embed="rId2"/>
          <a:srcRect l="33081" t="71542" r="22036"/>
          <a:stretch/>
        </p:blipFill>
        <p:spPr>
          <a:xfrm>
            <a:off x="5370427" y="1535728"/>
            <a:ext cx="4299438" cy="1893272"/>
          </a:xfrm>
          <a:prstGeom prst="rect">
            <a:avLst/>
          </a:prstGeom>
        </p:spPr>
      </p:pic>
      <p:pic>
        <p:nvPicPr>
          <p:cNvPr id="9" name="Picture 8">
            <a:extLst>
              <a:ext uri="{FF2B5EF4-FFF2-40B4-BE49-F238E27FC236}">
                <a16:creationId xmlns:a16="http://schemas.microsoft.com/office/drawing/2014/main" id="{63C7ED28-1D38-4904-B8AC-B7665981C214}"/>
              </a:ext>
            </a:extLst>
          </p:cNvPr>
          <p:cNvPicPr>
            <a:picLocks noChangeAspect="1"/>
          </p:cNvPicPr>
          <p:nvPr/>
        </p:nvPicPr>
        <p:blipFill rotWithShape="1">
          <a:blip r:embed="rId2"/>
          <a:srcRect l="31659" t="13656" r="21347" b="46300"/>
          <a:stretch/>
        </p:blipFill>
        <p:spPr>
          <a:xfrm>
            <a:off x="677334" y="1534209"/>
            <a:ext cx="4501663" cy="2664070"/>
          </a:xfrm>
          <a:prstGeom prst="rect">
            <a:avLst/>
          </a:prstGeom>
        </p:spPr>
      </p:pic>
      <p:pic>
        <p:nvPicPr>
          <p:cNvPr id="11" name="Picture 10">
            <a:extLst>
              <a:ext uri="{FF2B5EF4-FFF2-40B4-BE49-F238E27FC236}">
                <a16:creationId xmlns:a16="http://schemas.microsoft.com/office/drawing/2014/main" id="{D584E6D9-7BFD-48C1-93C1-783DC3523584}"/>
              </a:ext>
            </a:extLst>
          </p:cNvPr>
          <p:cNvPicPr>
            <a:picLocks noChangeAspect="1"/>
          </p:cNvPicPr>
          <p:nvPr/>
        </p:nvPicPr>
        <p:blipFill>
          <a:blip r:embed="rId3"/>
          <a:stretch>
            <a:fillRect/>
          </a:stretch>
        </p:blipFill>
        <p:spPr>
          <a:xfrm>
            <a:off x="677334" y="4415413"/>
            <a:ext cx="6447079" cy="906859"/>
          </a:xfrm>
          <a:prstGeom prst="rect">
            <a:avLst/>
          </a:prstGeom>
        </p:spPr>
      </p:pic>
    </p:spTree>
    <p:extLst>
      <p:ext uri="{BB962C8B-B14F-4D97-AF65-F5344CB8AC3E}">
        <p14:creationId xmlns:p14="http://schemas.microsoft.com/office/powerpoint/2010/main" val="1380654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LIBRARIES:</a:t>
            </a:r>
            <a:endParaRPr lang="en-US" sz="32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28</a:t>
            </a:fld>
            <a:endParaRPr lang="en-US"/>
          </a:p>
        </p:txBody>
      </p:sp>
      <p:pic>
        <p:nvPicPr>
          <p:cNvPr id="5" name="Picture 4">
            <a:extLst>
              <a:ext uri="{FF2B5EF4-FFF2-40B4-BE49-F238E27FC236}">
                <a16:creationId xmlns:a16="http://schemas.microsoft.com/office/drawing/2014/main" id="{4652407E-E721-4D73-A9FA-15E36C760B10}"/>
              </a:ext>
            </a:extLst>
          </p:cNvPr>
          <p:cNvPicPr>
            <a:picLocks noChangeAspect="1"/>
          </p:cNvPicPr>
          <p:nvPr/>
        </p:nvPicPr>
        <p:blipFill>
          <a:blip r:embed="rId2"/>
          <a:stretch>
            <a:fillRect/>
          </a:stretch>
        </p:blipFill>
        <p:spPr>
          <a:xfrm>
            <a:off x="3094327" y="540604"/>
            <a:ext cx="6302286" cy="5359243"/>
          </a:xfrm>
          <a:prstGeom prst="rect">
            <a:avLst/>
          </a:prstGeom>
        </p:spPr>
      </p:pic>
    </p:spTree>
    <p:extLst>
      <p:ext uri="{BB962C8B-B14F-4D97-AF65-F5344CB8AC3E}">
        <p14:creationId xmlns:p14="http://schemas.microsoft.com/office/powerpoint/2010/main" val="37893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MODEL TRAINNING </a:t>
            </a:r>
            <a:endParaRPr lang="en-US" sz="32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3230245" y="1030605"/>
            <a:ext cx="5731510" cy="479679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745143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616624"/>
            <a:ext cx="10972800" cy="5203885"/>
          </a:xfrm>
        </p:spPr>
        <p:txBody>
          <a:bodyPr>
            <a:noAutofit/>
          </a:bodyPr>
          <a:lstStyle/>
          <a:p>
            <a:r>
              <a:rPr lang="en-US" sz="2800" b="1" dirty="0">
                <a:latin typeface="Arial" panose="020B0604020202020204" pitchFamily="34" charset="0"/>
                <a:cs typeface="Arial" panose="020B0604020202020204" pitchFamily="34" charset="0"/>
              </a:rPr>
              <a:t>MODEL/S DEVELOPMENT AND EVALUATION</a:t>
            </a:r>
            <a:r>
              <a:rPr lang="en-US" sz="1400" b="1" dirty="0">
                <a:latin typeface="Arial" panose="020B0604020202020204" pitchFamily="34" charset="0"/>
                <a:cs typeface="Arial" panose="020B0604020202020204" pitchFamily="34" charset="0"/>
              </a:rPr>
              <a:t>	</a:t>
            </a:r>
          </a:p>
          <a:p>
            <a:pPr lvl="1"/>
            <a:r>
              <a:rPr lang="en-US" sz="1400" b="1" dirty="0">
                <a:latin typeface="Arial" panose="020B0604020202020204" pitchFamily="34" charset="0"/>
                <a:cs typeface="Arial" panose="020B0604020202020204" pitchFamily="34" charset="0"/>
              </a:rPr>
              <a:t>IDENTIFICATION OF POSSIBLE PROBLEM-SOLVING APPROACHES (METHODS)	</a:t>
            </a:r>
          </a:p>
          <a:p>
            <a:pPr lvl="1"/>
            <a:r>
              <a:rPr lang="en-US" sz="1400" b="1" dirty="0">
                <a:latin typeface="Arial" panose="020B0604020202020204" pitchFamily="34" charset="0"/>
                <a:cs typeface="Arial" panose="020B0604020202020204" pitchFamily="34" charset="0"/>
              </a:rPr>
              <a:t>TESTING OF IDENTIFIED APPROACHES (ALGORITHMS)	</a:t>
            </a:r>
          </a:p>
          <a:p>
            <a:pPr lvl="1"/>
            <a:r>
              <a:rPr lang="en-US" sz="1400" b="1" dirty="0">
                <a:latin typeface="Arial" panose="020B0604020202020204" pitchFamily="34" charset="0"/>
                <a:cs typeface="Arial" panose="020B0604020202020204" pitchFamily="34" charset="0"/>
              </a:rPr>
              <a:t>RUN AND EVALUATE SELECTED MODELS	</a:t>
            </a:r>
          </a:p>
          <a:p>
            <a:pPr lvl="1"/>
            <a:r>
              <a:rPr lang="en-US" sz="1400" b="1" dirty="0">
                <a:latin typeface="Arial" panose="020B0604020202020204" pitchFamily="34" charset="0"/>
                <a:cs typeface="Arial" panose="020B0604020202020204" pitchFamily="34" charset="0"/>
              </a:rPr>
              <a:t>KEY METRICS FOR SUCCESS IN SOLVING PROBLEM UNDER CONSIDERATION	</a:t>
            </a:r>
          </a:p>
          <a:p>
            <a:pPr lvl="1"/>
            <a:r>
              <a:rPr lang="en-US" sz="1400" b="1" dirty="0">
                <a:latin typeface="Arial" panose="020B0604020202020204" pitchFamily="34" charset="0"/>
                <a:cs typeface="Arial" panose="020B0604020202020204" pitchFamily="34" charset="0"/>
              </a:rPr>
              <a:t>VISUALIZATIONS</a:t>
            </a:r>
          </a:p>
          <a:p>
            <a:pPr lvl="1"/>
            <a:r>
              <a:rPr lang="en-US" sz="1600" b="1" dirty="0">
                <a:latin typeface="Arial" panose="020B0604020202020204" pitchFamily="34" charset="0"/>
                <a:cs typeface="Arial" panose="020B0604020202020204" pitchFamily="34" charset="0"/>
              </a:rPr>
              <a:t>INTERPRETATION OF THE RESULTS	</a:t>
            </a:r>
          </a:p>
          <a:p>
            <a:r>
              <a:rPr lang="en-US" sz="2800" b="1" dirty="0">
                <a:latin typeface="Arial" panose="020B0604020202020204" pitchFamily="34" charset="0"/>
                <a:cs typeface="Arial" panose="020B0604020202020204" pitchFamily="34" charset="0"/>
              </a:rPr>
              <a:t>CONCLUSION	</a:t>
            </a:r>
          </a:p>
          <a:p>
            <a:pPr lvl="1"/>
            <a:r>
              <a:rPr lang="en-US" sz="1600" b="1" dirty="0">
                <a:latin typeface="Arial" panose="020B0604020202020204" pitchFamily="34" charset="0"/>
                <a:cs typeface="Arial" panose="020B0604020202020204" pitchFamily="34" charset="0"/>
              </a:rPr>
              <a:t>KEY FINDINGS AND CONCLUSIONS OF THE STUDY	</a:t>
            </a:r>
          </a:p>
          <a:p>
            <a:pPr lvl="1"/>
            <a:r>
              <a:rPr lang="en-US" sz="1600" b="1" dirty="0">
                <a:latin typeface="Arial" panose="020B0604020202020204" pitchFamily="34" charset="0"/>
                <a:cs typeface="Arial" panose="020B0604020202020204" pitchFamily="34" charset="0"/>
              </a:rPr>
              <a:t>LEARNING OUTCOMES OF THE STUDY IN RESPECT OF DATA SCIENCE	</a:t>
            </a:r>
          </a:p>
          <a:p>
            <a:pPr lvl="1"/>
            <a:r>
              <a:rPr lang="en-US" sz="1600" b="1" dirty="0">
                <a:latin typeface="Arial" panose="020B0604020202020204" pitchFamily="34" charset="0"/>
                <a:cs typeface="Arial" panose="020B0604020202020204" pitchFamily="34" charset="0"/>
              </a:rPr>
              <a:t>LIMITATIONS OF THIS WORK AND SCOPE FOR FUTURE WORK</a:t>
            </a:r>
            <a:endParaRPr lang="en-US" sz="2800" b="1" dirty="0">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27349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362584" y="1584960"/>
            <a:ext cx="5733415" cy="3688080"/>
          </a:xfrm>
          <a:prstGeom prst="rect">
            <a:avLst/>
          </a:prstGeom>
        </p:spPr>
      </p:pic>
      <p:pic>
        <p:nvPicPr>
          <p:cNvPr id="6" name="Picture 5"/>
          <p:cNvPicPr/>
          <p:nvPr/>
        </p:nvPicPr>
        <p:blipFill>
          <a:blip r:embed="rId3"/>
          <a:stretch>
            <a:fillRect/>
          </a:stretch>
        </p:blipFill>
        <p:spPr>
          <a:xfrm>
            <a:off x="6095999" y="1584960"/>
            <a:ext cx="5728335" cy="394716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410235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3230562" y="1413510"/>
            <a:ext cx="5730875" cy="403098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1514996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0424" y="1890116"/>
            <a:ext cx="8985153" cy="2862322"/>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MODEL/S  DEVELOPMENT</a:t>
            </a:r>
          </a:p>
          <a:p>
            <a:pPr algn="ctr"/>
            <a:r>
              <a:rPr lang="en-IN" sz="6000" b="1" dirty="0">
                <a:solidFill>
                  <a:schemeClr val="accent1"/>
                </a:solidFill>
                <a:latin typeface="Algerian" panose="04020705040A02060702" pitchFamily="82" charset="0"/>
                <a:cs typeface="Arial" panose="020B0604020202020204" pitchFamily="34" charset="0"/>
              </a:rPr>
              <a:t> AND</a:t>
            </a:r>
          </a:p>
          <a:p>
            <a:pPr algn="ctr"/>
            <a:r>
              <a:rPr lang="en-IN" sz="6000" b="1" dirty="0">
                <a:solidFill>
                  <a:schemeClr val="accent1"/>
                </a:solidFill>
                <a:latin typeface="Algerian" panose="04020705040A02060702" pitchFamily="82" charset="0"/>
                <a:cs typeface="Arial" panose="020B0604020202020204" pitchFamily="34" charset="0"/>
              </a:rPr>
              <a:t> EVALUATION</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1153760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IDENTIFICATION OF POSSIBLE PROBLEM-SOLVING APPROACHES (METHODS)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791385"/>
            <a:ext cx="10352165" cy="3416320"/>
          </a:xfrm>
          <a:prstGeom prst="rect">
            <a:avLst/>
          </a:prstGeom>
        </p:spPr>
        <p:txBody>
          <a:bodyPr wrap="square">
            <a:spAutoFit/>
          </a:bodyPr>
          <a:lstStyle/>
          <a:p>
            <a:pPr marL="457200" indent="-457200">
              <a:buClr>
                <a:schemeClr val="accent1"/>
              </a:buClr>
              <a:buFont typeface="Arial" panose="020B0604020202020204" pitchFamily="34" charset="0"/>
              <a:buChar char="•"/>
            </a:pPr>
            <a:r>
              <a:rPr lang="en-IN" sz="24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p>
          <a:p>
            <a:pPr marL="457200" indent="-457200">
              <a:buClr>
                <a:schemeClr val="accent1"/>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Clr>
                <a:schemeClr val="accent1"/>
              </a:buClr>
              <a:buFont typeface="Arial" panose="020B0604020202020204" pitchFamily="34" charset="0"/>
              <a:buChar char="•"/>
            </a:pPr>
            <a:r>
              <a:rPr lang="en-IN" sz="2400" dirty="0">
                <a:latin typeface="Arial" panose="020B0604020202020204" pitchFamily="34" charset="0"/>
                <a:cs typeface="Arial" panose="020B0604020202020204" pitchFamily="34" charset="0"/>
              </a:rPr>
              <a:t>We observed skewness in data so we tried to remove the skewness through treating outliers with </a:t>
            </a:r>
            <a:r>
              <a:rPr lang="en-IN" sz="2400" dirty="0" err="1">
                <a:latin typeface="Arial" panose="020B0604020202020204" pitchFamily="34" charset="0"/>
                <a:cs typeface="Arial" panose="020B0604020202020204" pitchFamily="34" charset="0"/>
              </a:rPr>
              <a:t>Winsorization</a:t>
            </a:r>
            <a:r>
              <a:rPr lang="en-IN" sz="2400" dirty="0">
                <a:latin typeface="Arial" panose="020B0604020202020204" pitchFamily="34" charset="0"/>
                <a:cs typeface="Arial" panose="020B0604020202020204" pitchFamily="34" charset="0"/>
              </a:rPr>
              <a:t> technique.</a:t>
            </a:r>
          </a:p>
          <a:p>
            <a:pPr marL="457200" indent="-457200">
              <a:buClr>
                <a:schemeClr val="accent1"/>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Clr>
                <a:schemeClr val="accent1"/>
              </a:buClr>
              <a:buFont typeface="Arial" panose="020B0604020202020204" pitchFamily="34" charset="0"/>
              <a:buChar char="•"/>
            </a:pPr>
            <a:r>
              <a:rPr lang="en-IN" sz="2400" dirty="0">
                <a:latin typeface="Arial" panose="020B0604020202020204" pitchFamily="34" charset="0"/>
                <a:cs typeface="Arial" panose="020B0604020202020204" pitchFamily="34" charset="0"/>
              </a:rPr>
              <a:t>The data was improper scaled so we scaled the feature variables on a single scale using </a:t>
            </a:r>
            <a:r>
              <a:rPr lang="en-IN" sz="2400" dirty="0" err="1">
                <a:latin typeface="Arial" panose="020B0604020202020204" pitchFamily="34" charset="0"/>
                <a:cs typeface="Arial" panose="020B0604020202020204" pitchFamily="34" charset="0"/>
              </a:rPr>
              <a:t>sklearn’s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StandardScaler</a:t>
            </a:r>
            <a:r>
              <a:rPr lang="en-IN" sz="2400" dirty="0">
                <a:latin typeface="Arial" panose="020B0604020202020204" pitchFamily="34" charset="0"/>
                <a:cs typeface="Arial" panose="020B0604020202020204" pitchFamily="34" charset="0"/>
              </a:rPr>
              <a:t> package.</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724584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IDENTIFICATION OF POSSIBLE PROBLEM-SOLVING APPROACHES (METHODS)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791385"/>
            <a:ext cx="10352165" cy="2000548"/>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Clr>
                <a:schemeClr val="accent1"/>
              </a:buClr>
              <a:buFont typeface="Arial" panose="020B0604020202020204" pitchFamily="34" charset="0"/>
              <a:buChar char="•"/>
            </a:pPr>
            <a:r>
              <a:rPr lang="en-IN" sz="2400" dirty="0">
                <a:latin typeface="Arial" panose="020B0604020202020204" pitchFamily="34" charset="0"/>
                <a:cs typeface="Arial" panose="020B0604020202020204" pitchFamily="34" charset="0"/>
              </a:rPr>
              <a:t>There were too many (256) feature variables in the data so we reduced it to 100 with the help of Principal Component Analysis(PCA) by plotting Eigenvalues and taking the number of nodes as our number of feature variables.</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3402762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TESTING OF IDENTIFIED APPROACHES (ALGORITHMS)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595706"/>
            <a:ext cx="11647565" cy="41549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algorithms we used for the training and testing are as follows:-</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Linear Regression</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Lasso</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Ridge</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Elastic Net</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SVR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err="1">
                <a:latin typeface="Arial" panose="020B0604020202020204" pitchFamily="34" charset="0"/>
                <a:cs typeface="Arial" panose="020B0604020202020204" pitchFamily="34" charset="0"/>
              </a:rPr>
              <a:t>KNeighbors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Decision Tree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Random Forest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Ada Boost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Gradient Boosting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555986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RUN AND EVALUATE SELECTED MODELS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228600" y="1041766"/>
            <a:ext cx="5731510" cy="339090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36</a:t>
            </a:fld>
            <a:endParaRPr lang="en-US"/>
          </a:p>
        </p:txBody>
      </p:sp>
      <p:pic>
        <p:nvPicPr>
          <p:cNvPr id="6" name="Picture 5">
            <a:extLst>
              <a:ext uri="{FF2B5EF4-FFF2-40B4-BE49-F238E27FC236}">
                <a16:creationId xmlns:a16="http://schemas.microsoft.com/office/drawing/2014/main" id="{29214F01-943B-415A-9B48-0C405D48E1D8}"/>
              </a:ext>
            </a:extLst>
          </p:cNvPr>
          <p:cNvPicPr>
            <a:picLocks noChangeAspect="1"/>
          </p:cNvPicPr>
          <p:nvPr/>
        </p:nvPicPr>
        <p:blipFill>
          <a:blip r:embed="rId3"/>
          <a:stretch>
            <a:fillRect/>
          </a:stretch>
        </p:blipFill>
        <p:spPr>
          <a:xfrm>
            <a:off x="6722340" y="1041766"/>
            <a:ext cx="4419983" cy="4961050"/>
          </a:xfrm>
          <a:prstGeom prst="rect">
            <a:avLst/>
          </a:prstGeom>
        </p:spPr>
      </p:pic>
    </p:spTree>
    <p:extLst>
      <p:ext uri="{BB962C8B-B14F-4D97-AF65-F5344CB8AC3E}">
        <p14:creationId xmlns:p14="http://schemas.microsoft.com/office/powerpoint/2010/main" val="3715735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RUN AND EVALUATE SELECTED MODELS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37</a:t>
            </a:fld>
            <a:endParaRPr lang="en-US"/>
          </a:p>
        </p:txBody>
      </p:sp>
      <p:pic>
        <p:nvPicPr>
          <p:cNvPr id="4" name="Picture 3">
            <a:extLst>
              <a:ext uri="{FF2B5EF4-FFF2-40B4-BE49-F238E27FC236}">
                <a16:creationId xmlns:a16="http://schemas.microsoft.com/office/drawing/2014/main" id="{42B3E840-D93B-45D5-8AD2-491AEFEC1BB1}"/>
              </a:ext>
            </a:extLst>
          </p:cNvPr>
          <p:cNvPicPr>
            <a:picLocks noChangeAspect="1"/>
          </p:cNvPicPr>
          <p:nvPr/>
        </p:nvPicPr>
        <p:blipFill rotWithShape="1">
          <a:blip r:embed="rId2"/>
          <a:srcRect b="19884"/>
          <a:stretch/>
        </p:blipFill>
        <p:spPr>
          <a:xfrm>
            <a:off x="361270" y="1041766"/>
            <a:ext cx="4679085" cy="4981992"/>
          </a:xfrm>
          <a:prstGeom prst="rect">
            <a:avLst/>
          </a:prstGeom>
        </p:spPr>
      </p:pic>
      <p:pic>
        <p:nvPicPr>
          <p:cNvPr id="8" name="Picture 7">
            <a:extLst>
              <a:ext uri="{FF2B5EF4-FFF2-40B4-BE49-F238E27FC236}">
                <a16:creationId xmlns:a16="http://schemas.microsoft.com/office/drawing/2014/main" id="{76D38187-A018-498E-9840-3AA08F04D6E3}"/>
              </a:ext>
            </a:extLst>
          </p:cNvPr>
          <p:cNvPicPr>
            <a:picLocks noChangeAspect="1"/>
          </p:cNvPicPr>
          <p:nvPr/>
        </p:nvPicPr>
        <p:blipFill rotWithShape="1">
          <a:blip r:embed="rId2"/>
          <a:srcRect t="83651"/>
          <a:stretch/>
        </p:blipFill>
        <p:spPr>
          <a:xfrm>
            <a:off x="5223520" y="1041766"/>
            <a:ext cx="4679085" cy="1016660"/>
          </a:xfrm>
          <a:prstGeom prst="rect">
            <a:avLst/>
          </a:prstGeom>
        </p:spPr>
      </p:pic>
      <p:pic>
        <p:nvPicPr>
          <p:cNvPr id="12" name="Picture 11">
            <a:extLst>
              <a:ext uri="{FF2B5EF4-FFF2-40B4-BE49-F238E27FC236}">
                <a16:creationId xmlns:a16="http://schemas.microsoft.com/office/drawing/2014/main" id="{4E49F66E-4A2F-4FE1-A6E3-C273C5891B14}"/>
              </a:ext>
            </a:extLst>
          </p:cNvPr>
          <p:cNvPicPr>
            <a:picLocks noChangeAspect="1"/>
          </p:cNvPicPr>
          <p:nvPr/>
        </p:nvPicPr>
        <p:blipFill rotWithShape="1">
          <a:blip r:embed="rId3"/>
          <a:srcRect r="1602"/>
          <a:stretch/>
        </p:blipFill>
        <p:spPr>
          <a:xfrm>
            <a:off x="5223520" y="2059050"/>
            <a:ext cx="4679085" cy="1394581"/>
          </a:xfrm>
          <a:prstGeom prst="rect">
            <a:avLst/>
          </a:prstGeom>
        </p:spPr>
      </p:pic>
    </p:spTree>
    <p:extLst>
      <p:ext uri="{BB962C8B-B14F-4D97-AF65-F5344CB8AC3E}">
        <p14:creationId xmlns:p14="http://schemas.microsoft.com/office/powerpoint/2010/main" val="1789537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KEY METRICS FOR SUCCESS IN SOLVING PROBLEM UNDER CONSIDERATION</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781050" y="1756460"/>
            <a:ext cx="10629900" cy="1131848"/>
          </a:xfrm>
          <a:prstGeom prst="rect">
            <a:avLst/>
          </a:prstGeom>
        </p:spPr>
        <p:txBody>
          <a:bodyPr wrap="square">
            <a:spAutoFit/>
          </a:bodyPr>
          <a:lstStyle/>
          <a:p>
            <a:pPr>
              <a:lnSpc>
                <a:spcPct val="150000"/>
              </a:lnSpc>
            </a:pPr>
            <a:r>
              <a:rPr lang="en-IN" sz="2400" dirty="0">
                <a:latin typeface="Arial" panose="020B0604020202020204" pitchFamily="34" charset="0"/>
                <a:cs typeface="Arial" panose="020B0604020202020204" pitchFamily="34" charset="0"/>
              </a:rPr>
              <a:t>We used the metric Root Mean Squared Error by selecting the Ridge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model which was giving us best(minimum) RMSE score.</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3397741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2684377" y="1211580"/>
            <a:ext cx="5372100" cy="5425440"/>
          </a:xfrm>
          <a:prstGeom prst="rect">
            <a:avLst/>
          </a:prstGeom>
        </p:spPr>
      </p:pic>
      <p:pic>
        <p:nvPicPr>
          <p:cNvPr id="7" name="Picture 6"/>
          <p:cNvPicPr/>
          <p:nvPr/>
        </p:nvPicPr>
        <p:blipFill>
          <a:blip r:embed="rId3"/>
          <a:stretch>
            <a:fillRect/>
          </a:stretch>
        </p:blipFill>
        <p:spPr>
          <a:xfrm>
            <a:off x="8214360" y="3429000"/>
            <a:ext cx="2545080" cy="53340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3418985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91307" y="2702916"/>
            <a:ext cx="5306261" cy="1015663"/>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INTRODUCTION</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253314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485612" y="1649730"/>
            <a:ext cx="5097780" cy="4091940"/>
          </a:xfrm>
          <a:prstGeom prst="rect">
            <a:avLst/>
          </a:prstGeom>
        </p:spPr>
      </p:pic>
      <p:pic>
        <p:nvPicPr>
          <p:cNvPr id="8" name="Picture 7"/>
          <p:cNvPicPr/>
          <p:nvPr/>
        </p:nvPicPr>
        <p:blipFill>
          <a:blip r:embed="rId3"/>
          <a:stretch>
            <a:fillRect/>
          </a:stretch>
        </p:blipFill>
        <p:spPr>
          <a:xfrm>
            <a:off x="6096000" y="1314450"/>
            <a:ext cx="5318760" cy="3672840"/>
          </a:xfrm>
          <a:prstGeom prst="rect">
            <a:avLst/>
          </a:prstGeom>
        </p:spPr>
      </p:pic>
      <p:pic>
        <p:nvPicPr>
          <p:cNvPr id="9" name="Picture 8"/>
          <p:cNvPicPr/>
          <p:nvPr/>
        </p:nvPicPr>
        <p:blipFill>
          <a:blip r:embed="rId4"/>
          <a:stretch>
            <a:fillRect/>
          </a:stretch>
        </p:blipFill>
        <p:spPr>
          <a:xfrm>
            <a:off x="7197090" y="5185410"/>
            <a:ext cx="2636520" cy="55626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2768386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727710" y="1291590"/>
            <a:ext cx="5554980" cy="5265420"/>
          </a:xfrm>
          <a:prstGeom prst="rect">
            <a:avLst/>
          </a:prstGeom>
        </p:spPr>
      </p:pic>
      <p:pic>
        <p:nvPicPr>
          <p:cNvPr id="7" name="Picture 6"/>
          <p:cNvPicPr/>
          <p:nvPr/>
        </p:nvPicPr>
        <p:blipFill>
          <a:blip r:embed="rId3"/>
          <a:stretch>
            <a:fillRect/>
          </a:stretch>
        </p:blipFill>
        <p:spPr>
          <a:xfrm>
            <a:off x="6282690" y="3429000"/>
            <a:ext cx="2758440" cy="54102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210343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933450" y="1121776"/>
            <a:ext cx="5349240" cy="5455920"/>
          </a:xfrm>
          <a:prstGeom prst="rect">
            <a:avLst/>
          </a:prstGeom>
        </p:spPr>
      </p:pic>
      <p:pic>
        <p:nvPicPr>
          <p:cNvPr id="8" name="Picture 7"/>
          <p:cNvPicPr/>
          <p:nvPr/>
        </p:nvPicPr>
        <p:blipFill>
          <a:blip r:embed="rId3"/>
          <a:stretch>
            <a:fillRect/>
          </a:stretch>
        </p:blipFill>
        <p:spPr>
          <a:xfrm>
            <a:off x="6553200" y="3143250"/>
            <a:ext cx="2590800" cy="5715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212854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70560" y="1165860"/>
            <a:ext cx="5425440" cy="5097780"/>
          </a:xfrm>
          <a:prstGeom prst="rect">
            <a:avLst/>
          </a:prstGeom>
        </p:spPr>
      </p:pic>
      <p:pic>
        <p:nvPicPr>
          <p:cNvPr id="7" name="Picture 6"/>
          <p:cNvPicPr/>
          <p:nvPr/>
        </p:nvPicPr>
        <p:blipFill>
          <a:blip r:embed="rId3"/>
          <a:stretch>
            <a:fillRect/>
          </a:stretch>
        </p:blipFill>
        <p:spPr>
          <a:xfrm>
            <a:off x="7803740" y="3429000"/>
            <a:ext cx="2392680" cy="4724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2042891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44435" y="2186940"/>
            <a:ext cx="5516880" cy="1592580"/>
          </a:xfrm>
          <a:prstGeom prst="rect">
            <a:avLst/>
          </a:prstGeom>
        </p:spPr>
      </p:pic>
      <p:pic>
        <p:nvPicPr>
          <p:cNvPr id="8" name="Picture 7"/>
          <p:cNvPicPr/>
          <p:nvPr/>
        </p:nvPicPr>
        <p:blipFill>
          <a:blip r:embed="rId3"/>
          <a:stretch>
            <a:fillRect/>
          </a:stretch>
        </p:blipFill>
        <p:spPr>
          <a:xfrm>
            <a:off x="6263640" y="875108"/>
            <a:ext cx="5303520" cy="5547360"/>
          </a:xfrm>
          <a:prstGeom prst="rect">
            <a:avLst/>
          </a:prstGeom>
        </p:spPr>
      </p:pic>
      <p:pic>
        <p:nvPicPr>
          <p:cNvPr id="9" name="Picture 8"/>
          <p:cNvPicPr/>
          <p:nvPr/>
        </p:nvPicPr>
        <p:blipFill>
          <a:blip r:embed="rId4"/>
          <a:stretch>
            <a:fillRect/>
          </a:stretch>
        </p:blipFill>
        <p:spPr>
          <a:xfrm>
            <a:off x="1981200" y="4861560"/>
            <a:ext cx="2743200" cy="56388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1686536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052060" y="617220"/>
            <a:ext cx="5478780" cy="5623560"/>
          </a:xfrm>
          <a:prstGeom prst="rect">
            <a:avLst/>
          </a:prstGeom>
        </p:spPr>
      </p:pic>
      <p:pic>
        <p:nvPicPr>
          <p:cNvPr id="7" name="Picture 6"/>
          <p:cNvPicPr/>
          <p:nvPr/>
        </p:nvPicPr>
        <p:blipFill>
          <a:blip r:embed="rId3"/>
          <a:stretch>
            <a:fillRect/>
          </a:stretch>
        </p:blipFill>
        <p:spPr>
          <a:xfrm>
            <a:off x="2049780" y="3874770"/>
            <a:ext cx="2697480" cy="51816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106722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370427" y="749378"/>
            <a:ext cx="5570220" cy="5760720"/>
          </a:xfrm>
          <a:prstGeom prst="rect">
            <a:avLst/>
          </a:prstGeom>
        </p:spPr>
      </p:pic>
      <p:pic>
        <p:nvPicPr>
          <p:cNvPr id="8" name="Picture 7"/>
          <p:cNvPicPr/>
          <p:nvPr/>
        </p:nvPicPr>
        <p:blipFill>
          <a:blip r:embed="rId3"/>
          <a:stretch>
            <a:fillRect/>
          </a:stretch>
        </p:blipFill>
        <p:spPr>
          <a:xfrm>
            <a:off x="1508760" y="4137660"/>
            <a:ext cx="2392680" cy="5257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2852841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795010" y="749378"/>
            <a:ext cx="5440680" cy="5852160"/>
          </a:xfrm>
          <a:prstGeom prst="rect">
            <a:avLst/>
          </a:prstGeom>
        </p:spPr>
      </p:pic>
      <p:pic>
        <p:nvPicPr>
          <p:cNvPr id="7" name="Picture 6"/>
          <p:cNvPicPr/>
          <p:nvPr/>
        </p:nvPicPr>
        <p:blipFill>
          <a:blip r:embed="rId3"/>
          <a:stretch>
            <a:fillRect/>
          </a:stretch>
        </p:blipFill>
        <p:spPr>
          <a:xfrm>
            <a:off x="902970" y="3599258"/>
            <a:ext cx="4892040" cy="5867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3216439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951220" y="646508"/>
            <a:ext cx="5509260" cy="5638800"/>
          </a:xfrm>
          <a:prstGeom prst="rect">
            <a:avLst/>
          </a:prstGeom>
        </p:spPr>
      </p:pic>
      <p:pic>
        <p:nvPicPr>
          <p:cNvPr id="8" name="Picture 7"/>
          <p:cNvPicPr/>
          <p:nvPr/>
        </p:nvPicPr>
        <p:blipFill>
          <a:blip r:embed="rId3"/>
          <a:stretch>
            <a:fillRect/>
          </a:stretch>
        </p:blipFill>
        <p:spPr>
          <a:xfrm>
            <a:off x="2118360" y="3465908"/>
            <a:ext cx="2651760" cy="5486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2964229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370427" y="762000"/>
            <a:ext cx="5379720" cy="5334000"/>
          </a:xfrm>
          <a:prstGeom prst="rect">
            <a:avLst/>
          </a:prstGeom>
        </p:spPr>
      </p:pic>
      <p:pic>
        <p:nvPicPr>
          <p:cNvPr id="7" name="Picture 6"/>
          <p:cNvPicPr/>
          <p:nvPr/>
        </p:nvPicPr>
        <p:blipFill>
          <a:blip r:embed="rId3"/>
          <a:stretch>
            <a:fillRect/>
          </a:stretch>
        </p:blipFill>
        <p:spPr>
          <a:xfrm>
            <a:off x="2091690" y="3505200"/>
            <a:ext cx="2446020" cy="5257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1199422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6" y="59501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latin typeface="Arial" panose="020B0604020202020204" pitchFamily="34" charset="0"/>
                <a:cs typeface="Arial" panose="020B0604020202020204" pitchFamily="34" charset="0"/>
              </a:rPr>
              <a:t>BUSINESS PROBLEM FRAMING </a:t>
            </a:r>
            <a:endParaRPr lang="en-US"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768724" y="1391832"/>
            <a:ext cx="1092349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Clr>
                <a:schemeClr val="accent2">
                  <a:lumMod val="60000"/>
                  <a:lumOff val="40000"/>
                </a:schemeClr>
              </a:buClr>
              <a:buFont typeface="Arial" panose="020B0604020202020204" pitchFamily="34" charset="0"/>
              <a:buChar char="•"/>
            </a:pPr>
            <a:r>
              <a:rPr lang="en-US" sz="2400" dirty="0">
                <a:latin typeface="Arial" panose="020B0604020202020204" pitchFamily="34" charset="0"/>
                <a:ea typeface="+mn-lt"/>
                <a:cs typeface="Arial" panose="020B0604020202020204" pitchFamily="34" charset="0"/>
              </a:rPr>
              <a:t>A US-based housing company named Surprise Housing has decided  to enter the Australian market.</a:t>
            </a:r>
            <a:endParaRPr lang="en-US" sz="2400" dirty="0">
              <a:latin typeface="Arial" panose="020B0604020202020204" pitchFamily="34" charset="0"/>
              <a:cs typeface="Arial" panose="020B0604020202020204" pitchFamily="34" charset="0"/>
            </a:endParaRPr>
          </a:p>
          <a:p>
            <a:pPr marL="342900" indent="-342900" algn="just">
              <a:buClr>
                <a:schemeClr val="accent2">
                  <a:lumMod val="60000"/>
                  <a:lumOff val="40000"/>
                </a:schemeClr>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lgn="just">
              <a:buClr>
                <a:schemeClr val="accent2">
                  <a:lumMod val="60000"/>
                  <a:lumOff val="40000"/>
                </a:schemeClr>
              </a:buClr>
              <a:buFont typeface="Arial" panose="020B0604020202020204" pitchFamily="34" charset="0"/>
              <a:buChar char="•"/>
            </a:pPr>
            <a:r>
              <a:rPr lang="en-US" sz="2400" dirty="0">
                <a:latin typeface="Arial" panose="020B0604020202020204" pitchFamily="34" charset="0"/>
                <a:cs typeface="Arial" panose="020B0604020202020204" pitchFamily="34" charset="0"/>
              </a:rPr>
              <a:t>The company uses data analytics to  purchase houses at a price below their actual values and flip them  at a higher price. For the same purpose, the company has collected  a data set from the sale of houses in Australia.</a:t>
            </a:r>
            <a:endParaRPr lang="en-US" sz="2400" dirty="0">
              <a:latin typeface="Arial" panose="020B0604020202020204" pitchFamily="34" charset="0"/>
              <a:ea typeface="+mn-lt"/>
              <a:cs typeface="Arial" panose="020B0604020202020204" pitchFamily="34" charset="0"/>
            </a:endParaRPr>
          </a:p>
          <a:p>
            <a:pPr marL="457200" indent="-457200" algn="just">
              <a:buClr>
                <a:schemeClr val="accent2">
                  <a:lumMod val="60000"/>
                  <a:lumOff val="40000"/>
                </a:schemeClr>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lgn="just">
              <a:buClr>
                <a:schemeClr val="accent2">
                  <a:lumMod val="60000"/>
                  <a:lumOff val="40000"/>
                </a:schemeClr>
              </a:buClr>
              <a:buFont typeface="Arial" panose="020B0604020202020204" pitchFamily="34" charset="0"/>
              <a:buChar char="•"/>
            </a:pPr>
            <a:r>
              <a:rPr lang="en-US" sz="2400" dirty="0">
                <a:latin typeface="Arial" panose="020B0604020202020204" pitchFamily="34" charset="0"/>
                <a:ea typeface="+mn-lt"/>
                <a:cs typeface="Arial" panose="020B0604020202020204" pitchFamily="34" charset="0"/>
              </a:rPr>
              <a:t>We are required to build a model using Machine Learning in order  to predict the actual value of the prospective properties and decide  whether to invest in them or not.</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729010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730240" y="749378"/>
            <a:ext cx="5265420" cy="5554980"/>
          </a:xfrm>
          <a:prstGeom prst="rect">
            <a:avLst/>
          </a:prstGeom>
        </p:spPr>
      </p:pic>
      <p:pic>
        <p:nvPicPr>
          <p:cNvPr id="8" name="Picture 7"/>
          <p:cNvPicPr/>
          <p:nvPr/>
        </p:nvPicPr>
        <p:blipFill>
          <a:blip r:embed="rId3"/>
          <a:stretch>
            <a:fillRect/>
          </a:stretch>
        </p:blipFill>
        <p:spPr>
          <a:xfrm>
            <a:off x="2446020" y="3467100"/>
            <a:ext cx="2727960" cy="6019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1279974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370427" y="749378"/>
            <a:ext cx="5547360" cy="5471160"/>
          </a:xfrm>
          <a:prstGeom prst="rect">
            <a:avLst/>
          </a:prstGeom>
        </p:spPr>
      </p:pic>
      <p:pic>
        <p:nvPicPr>
          <p:cNvPr id="7" name="Picture 6"/>
          <p:cNvPicPr/>
          <p:nvPr/>
        </p:nvPicPr>
        <p:blipFill>
          <a:blip r:embed="rId3"/>
          <a:stretch>
            <a:fillRect/>
          </a:stretch>
        </p:blipFill>
        <p:spPr>
          <a:xfrm>
            <a:off x="1969770" y="3429000"/>
            <a:ext cx="2346960" cy="55626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1216187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943600" y="902970"/>
            <a:ext cx="5372100" cy="5356860"/>
          </a:xfrm>
          <a:prstGeom prst="rect">
            <a:avLst/>
          </a:prstGeom>
        </p:spPr>
      </p:pic>
      <p:pic>
        <p:nvPicPr>
          <p:cNvPr id="8" name="Picture 7"/>
          <p:cNvPicPr/>
          <p:nvPr/>
        </p:nvPicPr>
        <p:blipFill>
          <a:blip r:embed="rId3"/>
          <a:stretch>
            <a:fillRect/>
          </a:stretch>
        </p:blipFill>
        <p:spPr>
          <a:xfrm>
            <a:off x="3299460" y="3177540"/>
            <a:ext cx="2644140" cy="50292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2548184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096000" y="883920"/>
            <a:ext cx="5021580" cy="5593080"/>
          </a:xfrm>
          <a:prstGeom prst="rect">
            <a:avLst/>
          </a:prstGeom>
        </p:spPr>
      </p:pic>
      <p:pic>
        <p:nvPicPr>
          <p:cNvPr id="7" name="Picture 6"/>
          <p:cNvPicPr/>
          <p:nvPr/>
        </p:nvPicPr>
        <p:blipFill>
          <a:blip r:embed="rId3"/>
          <a:stretch>
            <a:fillRect/>
          </a:stretch>
        </p:blipFill>
        <p:spPr>
          <a:xfrm>
            <a:off x="2726287" y="3211830"/>
            <a:ext cx="2644140" cy="5867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2540001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25385" y="1041766"/>
            <a:ext cx="5455920" cy="5745480"/>
          </a:xfrm>
          <a:prstGeom prst="rect">
            <a:avLst/>
          </a:prstGeom>
        </p:spPr>
      </p:pic>
      <p:pic>
        <p:nvPicPr>
          <p:cNvPr id="8" name="Picture 7"/>
          <p:cNvPicPr/>
          <p:nvPr/>
        </p:nvPicPr>
        <p:blipFill>
          <a:blip r:embed="rId3"/>
          <a:stretch>
            <a:fillRect/>
          </a:stretch>
        </p:blipFill>
        <p:spPr>
          <a:xfrm>
            <a:off x="6751320" y="1580941"/>
            <a:ext cx="4290060" cy="43053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813076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339090" y="1245870"/>
            <a:ext cx="4274820" cy="4366260"/>
          </a:xfrm>
          <a:prstGeom prst="rect">
            <a:avLst/>
          </a:prstGeom>
        </p:spPr>
      </p:pic>
      <p:pic>
        <p:nvPicPr>
          <p:cNvPr id="7" name="Picture 6"/>
          <p:cNvPicPr/>
          <p:nvPr/>
        </p:nvPicPr>
        <p:blipFill>
          <a:blip r:embed="rId3"/>
          <a:stretch>
            <a:fillRect/>
          </a:stretch>
        </p:blipFill>
        <p:spPr>
          <a:xfrm>
            <a:off x="3932780" y="1436370"/>
            <a:ext cx="4373880" cy="3810000"/>
          </a:xfrm>
          <a:prstGeom prst="rect">
            <a:avLst/>
          </a:prstGeom>
        </p:spPr>
      </p:pic>
      <p:pic>
        <p:nvPicPr>
          <p:cNvPr id="9" name="Picture 8"/>
          <p:cNvPicPr/>
          <p:nvPr/>
        </p:nvPicPr>
        <p:blipFill>
          <a:blip r:embed="rId4"/>
          <a:stretch>
            <a:fillRect/>
          </a:stretch>
        </p:blipFill>
        <p:spPr>
          <a:xfrm>
            <a:off x="7906610" y="1070610"/>
            <a:ext cx="4678680" cy="454152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638809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0" y="1783080"/>
            <a:ext cx="4206240" cy="4053840"/>
          </a:xfrm>
          <a:prstGeom prst="rect">
            <a:avLst/>
          </a:prstGeom>
        </p:spPr>
      </p:pic>
      <p:pic>
        <p:nvPicPr>
          <p:cNvPr id="10" name="Picture 9"/>
          <p:cNvPicPr/>
          <p:nvPr/>
        </p:nvPicPr>
        <p:blipFill>
          <a:blip r:embed="rId3"/>
          <a:stretch>
            <a:fillRect/>
          </a:stretch>
        </p:blipFill>
        <p:spPr>
          <a:xfrm>
            <a:off x="3950970" y="1630680"/>
            <a:ext cx="4290060" cy="4358640"/>
          </a:xfrm>
          <a:prstGeom prst="rect">
            <a:avLst/>
          </a:prstGeom>
        </p:spPr>
      </p:pic>
      <p:pic>
        <p:nvPicPr>
          <p:cNvPr id="11" name="Picture 10"/>
          <p:cNvPicPr/>
          <p:nvPr/>
        </p:nvPicPr>
        <p:blipFill>
          <a:blip r:embed="rId4"/>
          <a:stretch>
            <a:fillRect/>
          </a:stretch>
        </p:blipFill>
        <p:spPr>
          <a:xfrm>
            <a:off x="7292340" y="1630680"/>
            <a:ext cx="4541520" cy="412242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2379537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44435" y="1684020"/>
            <a:ext cx="4282440" cy="4366260"/>
          </a:xfrm>
          <a:prstGeom prst="rect">
            <a:avLst/>
          </a:prstGeom>
        </p:spPr>
      </p:pic>
      <p:pic>
        <p:nvPicPr>
          <p:cNvPr id="7" name="Picture 6"/>
          <p:cNvPicPr/>
          <p:nvPr/>
        </p:nvPicPr>
        <p:blipFill>
          <a:blip r:embed="rId3"/>
          <a:stretch>
            <a:fillRect/>
          </a:stretch>
        </p:blipFill>
        <p:spPr>
          <a:xfrm>
            <a:off x="4351020" y="1779270"/>
            <a:ext cx="4709160" cy="4175760"/>
          </a:xfrm>
          <a:prstGeom prst="rect">
            <a:avLst/>
          </a:prstGeom>
        </p:spPr>
      </p:pic>
      <p:pic>
        <p:nvPicPr>
          <p:cNvPr id="9" name="Picture 8"/>
          <p:cNvPicPr/>
          <p:nvPr/>
        </p:nvPicPr>
        <p:blipFill>
          <a:blip r:embed="rId4"/>
          <a:stretch>
            <a:fillRect/>
          </a:stretch>
        </p:blipFill>
        <p:spPr>
          <a:xfrm>
            <a:off x="7680960" y="1550670"/>
            <a:ext cx="4511040" cy="440436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2530484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251460" y="1779270"/>
            <a:ext cx="4297680" cy="4229100"/>
          </a:xfrm>
          <a:prstGeom prst="rect">
            <a:avLst/>
          </a:prstGeom>
        </p:spPr>
      </p:pic>
      <p:pic>
        <p:nvPicPr>
          <p:cNvPr id="10" name="Picture 9"/>
          <p:cNvPicPr/>
          <p:nvPr/>
        </p:nvPicPr>
        <p:blipFill>
          <a:blip r:embed="rId3"/>
          <a:stretch>
            <a:fillRect/>
          </a:stretch>
        </p:blipFill>
        <p:spPr>
          <a:xfrm>
            <a:off x="3935730" y="1684020"/>
            <a:ext cx="4663440" cy="4419600"/>
          </a:xfrm>
          <a:prstGeom prst="rect">
            <a:avLst/>
          </a:prstGeom>
        </p:spPr>
      </p:pic>
      <p:pic>
        <p:nvPicPr>
          <p:cNvPr id="11" name="Picture 10"/>
          <p:cNvPicPr/>
          <p:nvPr/>
        </p:nvPicPr>
        <p:blipFill>
          <a:blip r:embed="rId4"/>
          <a:stretch>
            <a:fillRect/>
          </a:stretch>
        </p:blipFill>
        <p:spPr>
          <a:xfrm>
            <a:off x="7524750" y="1653540"/>
            <a:ext cx="4533900" cy="41300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58</a:t>
            </a:fld>
            <a:endParaRPr lang="en-US"/>
          </a:p>
        </p:txBody>
      </p:sp>
    </p:spTree>
    <p:extLst>
      <p:ext uri="{BB962C8B-B14F-4D97-AF65-F5344CB8AC3E}">
        <p14:creationId xmlns:p14="http://schemas.microsoft.com/office/powerpoint/2010/main" val="3096009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213360" y="1611630"/>
            <a:ext cx="4297680" cy="4472940"/>
          </a:xfrm>
          <a:prstGeom prst="rect">
            <a:avLst/>
          </a:prstGeom>
        </p:spPr>
      </p:pic>
      <p:pic>
        <p:nvPicPr>
          <p:cNvPr id="7" name="Picture 6"/>
          <p:cNvPicPr/>
          <p:nvPr/>
        </p:nvPicPr>
        <p:blipFill>
          <a:blip r:embed="rId3"/>
          <a:stretch>
            <a:fillRect/>
          </a:stretch>
        </p:blipFill>
        <p:spPr>
          <a:xfrm>
            <a:off x="4225290" y="1748790"/>
            <a:ext cx="4541520" cy="4198620"/>
          </a:xfrm>
          <a:prstGeom prst="rect">
            <a:avLst/>
          </a:prstGeom>
        </p:spPr>
      </p:pic>
      <p:pic>
        <p:nvPicPr>
          <p:cNvPr id="9" name="Picture 8"/>
          <p:cNvPicPr/>
          <p:nvPr/>
        </p:nvPicPr>
        <p:blipFill>
          <a:blip r:embed="rId4"/>
          <a:stretch>
            <a:fillRect/>
          </a:stretch>
        </p:blipFill>
        <p:spPr>
          <a:xfrm>
            <a:off x="8074250" y="1611630"/>
            <a:ext cx="4244340" cy="43586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59</a:t>
            </a:fld>
            <a:endParaRPr lang="en-US"/>
          </a:p>
        </p:txBody>
      </p:sp>
    </p:spTree>
    <p:extLst>
      <p:ext uri="{BB962C8B-B14F-4D97-AF65-F5344CB8AC3E}">
        <p14:creationId xmlns:p14="http://schemas.microsoft.com/office/powerpoint/2010/main" val="3360671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i="1" dirty="0">
                <a:latin typeface="Arial" panose="020B0604020202020204" pitchFamily="34" charset="0"/>
                <a:cs typeface="Arial" panose="020B0604020202020204" pitchFamily="34" charset="0"/>
              </a:rPr>
              <a:t>CONCEPTUAL BACKGROUND OF THE DOMAIN PROBLEM</a:t>
            </a:r>
            <a:endParaRPr lang="en-US" sz="28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real estate the value of property usually increases with time as seen in many countries. One of the causes for this is due to rising population. </a:t>
            </a:r>
          </a:p>
          <a:p>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 value of property also depends on the proximity of the property, its size its neighbourhood and audience for which the property is subjected to be sold. </a:t>
            </a:r>
          </a:p>
          <a:p>
            <a:endParaRPr lang="en-IN"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For example if audience is mainly concerned of commercial purpose. Then the property which is located in densely populated area will be sold very fast and at high prices compared to the one located at remote place. Similarly if audience is concerned only on living place then property with less dense area having large area with all services will be sold at higher prices.</a:t>
            </a: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82985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1062990" y="1619250"/>
            <a:ext cx="4122420" cy="4495800"/>
          </a:xfrm>
          <a:prstGeom prst="rect">
            <a:avLst/>
          </a:prstGeom>
        </p:spPr>
      </p:pic>
      <p:pic>
        <p:nvPicPr>
          <p:cNvPr id="10" name="Picture 9"/>
          <p:cNvPicPr/>
          <p:nvPr/>
        </p:nvPicPr>
        <p:blipFill>
          <a:blip r:embed="rId3"/>
          <a:stretch>
            <a:fillRect/>
          </a:stretch>
        </p:blipFill>
        <p:spPr>
          <a:xfrm>
            <a:off x="5855970" y="2354580"/>
            <a:ext cx="3870960" cy="214884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60</a:t>
            </a:fld>
            <a:endParaRPr lang="en-US"/>
          </a:p>
        </p:txBody>
      </p:sp>
    </p:spTree>
    <p:extLst>
      <p:ext uri="{BB962C8B-B14F-4D97-AF65-F5344CB8AC3E}">
        <p14:creationId xmlns:p14="http://schemas.microsoft.com/office/powerpoint/2010/main" val="4131450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94360" y="1041766"/>
            <a:ext cx="5501640" cy="5676900"/>
          </a:xfrm>
          <a:prstGeom prst="rect">
            <a:avLst/>
          </a:prstGeom>
        </p:spPr>
      </p:pic>
      <p:pic>
        <p:nvPicPr>
          <p:cNvPr id="6" name="Picture 5"/>
          <p:cNvPicPr/>
          <p:nvPr/>
        </p:nvPicPr>
        <p:blipFill>
          <a:blip r:embed="rId3"/>
          <a:stretch>
            <a:fillRect/>
          </a:stretch>
        </p:blipFill>
        <p:spPr>
          <a:xfrm>
            <a:off x="6701790" y="1253490"/>
            <a:ext cx="4884420" cy="435102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61</a:t>
            </a:fld>
            <a:endParaRPr lang="en-US"/>
          </a:p>
        </p:txBody>
      </p:sp>
    </p:spTree>
    <p:extLst>
      <p:ext uri="{BB962C8B-B14F-4D97-AF65-F5344CB8AC3E}">
        <p14:creationId xmlns:p14="http://schemas.microsoft.com/office/powerpoint/2010/main" val="2906767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2751849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63</a:t>
            </a:fld>
            <a:endParaRPr lang="en-US"/>
          </a:p>
        </p:txBody>
      </p:sp>
    </p:spTree>
    <p:extLst>
      <p:ext uri="{BB962C8B-B14F-4D97-AF65-F5344CB8AC3E}">
        <p14:creationId xmlns:p14="http://schemas.microsoft.com/office/powerpoint/2010/main" val="4123840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2772682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4450080" cy="4091940"/>
          </a:xfrm>
          <a:prstGeom prst="rect">
            <a:avLst/>
          </a:prstGeom>
        </p:spPr>
      </p:pic>
      <p:pic>
        <p:nvPicPr>
          <p:cNvPr id="6" name="Picture 5"/>
          <p:cNvPicPr/>
          <p:nvPr/>
        </p:nvPicPr>
        <p:blipFill>
          <a:blip r:embed="rId3"/>
          <a:stretch>
            <a:fillRect/>
          </a:stretch>
        </p:blipFill>
        <p:spPr>
          <a:xfrm>
            <a:off x="5509260" y="456991"/>
            <a:ext cx="5440680" cy="5844540"/>
          </a:xfrm>
          <a:prstGeom prst="rect">
            <a:avLst/>
          </a:prstGeom>
        </p:spPr>
      </p:pic>
      <p:pic>
        <p:nvPicPr>
          <p:cNvPr id="9" name="Picture 8"/>
          <p:cNvPicPr/>
          <p:nvPr/>
        </p:nvPicPr>
        <p:blipFill>
          <a:blip r:embed="rId4"/>
          <a:stretch>
            <a:fillRect/>
          </a:stretch>
        </p:blipFill>
        <p:spPr>
          <a:xfrm>
            <a:off x="8728710" y="5402580"/>
            <a:ext cx="2468880" cy="67818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2076172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6096000" y="514350"/>
            <a:ext cx="5524500" cy="5829300"/>
          </a:xfrm>
          <a:prstGeom prst="rect">
            <a:avLst/>
          </a:prstGeom>
        </p:spPr>
      </p:pic>
      <p:pic>
        <p:nvPicPr>
          <p:cNvPr id="8" name="Picture 7"/>
          <p:cNvPicPr/>
          <p:nvPr/>
        </p:nvPicPr>
        <p:blipFill>
          <a:blip r:embed="rId3"/>
          <a:stretch>
            <a:fillRect/>
          </a:stretch>
        </p:blipFill>
        <p:spPr>
          <a:xfrm>
            <a:off x="2979420" y="3108960"/>
            <a:ext cx="2880360" cy="64008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66</a:t>
            </a:fld>
            <a:endParaRPr lang="en-US"/>
          </a:p>
        </p:txBody>
      </p:sp>
    </p:spTree>
    <p:extLst>
      <p:ext uri="{BB962C8B-B14F-4D97-AF65-F5344CB8AC3E}">
        <p14:creationId xmlns:p14="http://schemas.microsoft.com/office/powerpoint/2010/main" val="4141404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370427" y="749378"/>
            <a:ext cx="5471160" cy="5829300"/>
          </a:xfrm>
          <a:prstGeom prst="rect">
            <a:avLst/>
          </a:prstGeom>
        </p:spPr>
      </p:pic>
      <p:pic>
        <p:nvPicPr>
          <p:cNvPr id="6" name="Picture 5"/>
          <p:cNvPicPr/>
          <p:nvPr/>
        </p:nvPicPr>
        <p:blipFill>
          <a:blip r:embed="rId3"/>
          <a:stretch>
            <a:fillRect/>
          </a:stretch>
        </p:blipFill>
        <p:spPr>
          <a:xfrm>
            <a:off x="2916787" y="3564968"/>
            <a:ext cx="2453640" cy="42672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67</a:t>
            </a:fld>
            <a:endParaRPr lang="en-US"/>
          </a:p>
        </p:txBody>
      </p:sp>
    </p:spTree>
    <p:extLst>
      <p:ext uri="{BB962C8B-B14F-4D97-AF65-F5344CB8AC3E}">
        <p14:creationId xmlns:p14="http://schemas.microsoft.com/office/powerpoint/2010/main" val="3284287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5875020" y="646508"/>
            <a:ext cx="5509260" cy="5836920"/>
          </a:xfrm>
          <a:prstGeom prst="rect">
            <a:avLst/>
          </a:prstGeom>
        </p:spPr>
      </p:pic>
      <p:pic>
        <p:nvPicPr>
          <p:cNvPr id="8" name="Picture 7"/>
          <p:cNvPicPr/>
          <p:nvPr/>
        </p:nvPicPr>
        <p:blipFill>
          <a:blip r:embed="rId3"/>
          <a:stretch>
            <a:fillRect/>
          </a:stretch>
        </p:blipFill>
        <p:spPr>
          <a:xfrm>
            <a:off x="2659380" y="3162300"/>
            <a:ext cx="2567940" cy="5334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68</a:t>
            </a:fld>
            <a:endParaRPr lang="en-US"/>
          </a:p>
        </p:txBody>
      </p:sp>
    </p:spTree>
    <p:extLst>
      <p:ext uri="{BB962C8B-B14F-4D97-AF65-F5344CB8AC3E}">
        <p14:creationId xmlns:p14="http://schemas.microsoft.com/office/powerpoint/2010/main" val="1020434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596890" y="749378"/>
            <a:ext cx="5570220" cy="5730240"/>
          </a:xfrm>
          <a:prstGeom prst="rect">
            <a:avLst/>
          </a:prstGeom>
        </p:spPr>
      </p:pic>
      <p:pic>
        <p:nvPicPr>
          <p:cNvPr id="6" name="Picture 5"/>
          <p:cNvPicPr/>
          <p:nvPr/>
        </p:nvPicPr>
        <p:blipFill>
          <a:blip r:embed="rId3"/>
          <a:stretch>
            <a:fillRect/>
          </a:stretch>
        </p:blipFill>
        <p:spPr>
          <a:xfrm>
            <a:off x="2922270" y="3351608"/>
            <a:ext cx="2674620" cy="5257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69</a:t>
            </a:fld>
            <a:endParaRPr lang="en-US"/>
          </a:p>
        </p:txBody>
      </p:sp>
    </p:spTree>
    <p:extLst>
      <p:ext uri="{BB962C8B-B14F-4D97-AF65-F5344CB8AC3E}">
        <p14:creationId xmlns:p14="http://schemas.microsoft.com/office/powerpoint/2010/main" val="1538781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REVIEW OF LITERATURE</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Using Machine Learning in order to predict the actual value of the prospective properties and decide whether to invest in them or not.</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3102614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5855970" y="749378"/>
            <a:ext cx="5509260" cy="5692140"/>
          </a:xfrm>
          <a:prstGeom prst="rect">
            <a:avLst/>
          </a:prstGeom>
        </p:spPr>
      </p:pic>
      <p:pic>
        <p:nvPicPr>
          <p:cNvPr id="8" name="Picture 7"/>
          <p:cNvPicPr/>
          <p:nvPr/>
        </p:nvPicPr>
        <p:blipFill>
          <a:blip r:embed="rId3"/>
          <a:stretch>
            <a:fillRect/>
          </a:stretch>
        </p:blipFill>
        <p:spPr>
          <a:xfrm>
            <a:off x="2840587" y="3343988"/>
            <a:ext cx="2529840" cy="50292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70</a:t>
            </a:fld>
            <a:endParaRPr lang="en-US"/>
          </a:p>
        </p:txBody>
      </p:sp>
    </p:spTree>
    <p:extLst>
      <p:ext uri="{BB962C8B-B14F-4D97-AF65-F5344CB8AC3E}">
        <p14:creationId xmlns:p14="http://schemas.microsoft.com/office/powerpoint/2010/main" val="4240364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642610" y="749378"/>
            <a:ext cx="5478780" cy="5585460"/>
          </a:xfrm>
          <a:prstGeom prst="rect">
            <a:avLst/>
          </a:prstGeom>
        </p:spPr>
      </p:pic>
      <p:pic>
        <p:nvPicPr>
          <p:cNvPr id="6" name="Picture 5"/>
          <p:cNvPicPr/>
          <p:nvPr/>
        </p:nvPicPr>
        <p:blipFill>
          <a:blip r:embed="rId3"/>
          <a:stretch>
            <a:fillRect/>
          </a:stretch>
        </p:blipFill>
        <p:spPr>
          <a:xfrm>
            <a:off x="3329940" y="3260168"/>
            <a:ext cx="2202180" cy="5638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71</a:t>
            </a:fld>
            <a:endParaRPr lang="en-US"/>
          </a:p>
        </p:txBody>
      </p:sp>
    </p:spTree>
    <p:extLst>
      <p:ext uri="{BB962C8B-B14F-4D97-AF65-F5344CB8AC3E}">
        <p14:creationId xmlns:p14="http://schemas.microsoft.com/office/powerpoint/2010/main" val="700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6096000" y="636270"/>
            <a:ext cx="5478780" cy="5547360"/>
          </a:xfrm>
          <a:prstGeom prst="rect">
            <a:avLst/>
          </a:prstGeom>
        </p:spPr>
      </p:pic>
      <p:pic>
        <p:nvPicPr>
          <p:cNvPr id="8" name="Picture 7"/>
          <p:cNvPicPr/>
          <p:nvPr/>
        </p:nvPicPr>
        <p:blipFill>
          <a:blip r:embed="rId3"/>
          <a:stretch>
            <a:fillRect/>
          </a:stretch>
        </p:blipFill>
        <p:spPr>
          <a:xfrm>
            <a:off x="2863447" y="3672840"/>
            <a:ext cx="2506980" cy="4876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72</a:t>
            </a:fld>
            <a:endParaRPr lang="en-US"/>
          </a:p>
        </p:txBody>
      </p:sp>
    </p:spTree>
    <p:extLst>
      <p:ext uri="{BB962C8B-B14F-4D97-AF65-F5344CB8AC3E}">
        <p14:creationId xmlns:p14="http://schemas.microsoft.com/office/powerpoint/2010/main" val="2363746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878830" y="749378"/>
            <a:ext cx="5463540" cy="5654040"/>
          </a:xfrm>
          <a:prstGeom prst="rect">
            <a:avLst/>
          </a:prstGeom>
        </p:spPr>
      </p:pic>
      <p:pic>
        <p:nvPicPr>
          <p:cNvPr id="6" name="Picture 5"/>
          <p:cNvPicPr/>
          <p:nvPr/>
        </p:nvPicPr>
        <p:blipFill>
          <a:blip r:embed="rId3"/>
          <a:stretch>
            <a:fillRect/>
          </a:stretch>
        </p:blipFill>
        <p:spPr>
          <a:xfrm>
            <a:off x="3364230" y="3139440"/>
            <a:ext cx="2225040" cy="57912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24057397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226927" y="1672590"/>
            <a:ext cx="5486400" cy="4160520"/>
          </a:xfrm>
          <a:prstGeom prst="rect">
            <a:avLst/>
          </a:prstGeom>
        </p:spPr>
      </p:pic>
      <p:pic>
        <p:nvPicPr>
          <p:cNvPr id="8" name="Picture 7"/>
          <p:cNvPicPr/>
          <p:nvPr/>
        </p:nvPicPr>
        <p:blipFill>
          <a:blip r:embed="rId3"/>
          <a:stretch>
            <a:fillRect/>
          </a:stretch>
        </p:blipFill>
        <p:spPr>
          <a:xfrm>
            <a:off x="6096000" y="1733550"/>
            <a:ext cx="5562600" cy="409956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74</a:t>
            </a:fld>
            <a:endParaRPr lang="en-US"/>
          </a:p>
        </p:txBody>
      </p:sp>
    </p:spTree>
    <p:extLst>
      <p:ext uri="{BB962C8B-B14F-4D97-AF65-F5344CB8AC3E}">
        <p14:creationId xmlns:p14="http://schemas.microsoft.com/office/powerpoint/2010/main" val="4238094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209550" y="1402080"/>
            <a:ext cx="5524500" cy="4320540"/>
          </a:xfrm>
          <a:prstGeom prst="rect">
            <a:avLst/>
          </a:prstGeom>
        </p:spPr>
      </p:pic>
      <p:pic>
        <p:nvPicPr>
          <p:cNvPr id="6" name="Picture 5"/>
          <p:cNvPicPr/>
          <p:nvPr/>
        </p:nvPicPr>
        <p:blipFill>
          <a:blip r:embed="rId3"/>
          <a:stretch>
            <a:fillRect/>
          </a:stretch>
        </p:blipFill>
        <p:spPr>
          <a:xfrm>
            <a:off x="5734050" y="1535430"/>
            <a:ext cx="5577840" cy="40538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3909355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346710" y="1653540"/>
            <a:ext cx="5516880" cy="3550920"/>
          </a:xfrm>
          <a:prstGeom prst="rect">
            <a:avLst/>
          </a:prstGeom>
        </p:spPr>
      </p:pic>
      <p:pic>
        <p:nvPicPr>
          <p:cNvPr id="8" name="Picture 7"/>
          <p:cNvPicPr/>
          <p:nvPr/>
        </p:nvPicPr>
        <p:blipFill>
          <a:blip r:embed="rId3"/>
          <a:stretch>
            <a:fillRect/>
          </a:stretch>
        </p:blipFill>
        <p:spPr>
          <a:xfrm>
            <a:off x="5863590" y="876300"/>
            <a:ext cx="5669280" cy="51054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76</a:t>
            </a:fld>
            <a:endParaRPr lang="en-US"/>
          </a:p>
        </p:txBody>
      </p:sp>
    </p:spTree>
    <p:extLst>
      <p:ext uri="{BB962C8B-B14F-4D97-AF65-F5344CB8AC3E}">
        <p14:creationId xmlns:p14="http://schemas.microsoft.com/office/powerpoint/2010/main" val="33616532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BC8D9-2E35-4B42-9609-FA1080A7693A}"/>
              </a:ext>
            </a:extLst>
          </p:cNvPr>
          <p:cNvSpPr txBox="1"/>
          <p:nvPr/>
        </p:nvSpPr>
        <p:spPr>
          <a:xfrm>
            <a:off x="402921" y="644277"/>
            <a:ext cx="1142791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latin typeface="Arial" panose="020B0604020202020204" pitchFamily="34" charset="0"/>
                <a:cs typeface="Arial" panose="020B0604020202020204" pitchFamily="34" charset="0"/>
              </a:rPr>
              <a:t>SET OF ASSUMPTIONS RELATED TO THE PROBLEM UNDER CONSIDERATION</a:t>
            </a:r>
            <a:r>
              <a:rPr lang="en-US" sz="3200" b="1" dirty="0">
                <a:latin typeface="Arial" panose="020B0604020202020204" pitchFamily="34" charset="0"/>
                <a:cs typeface="Arial" panose="020B0604020202020204" pitchFamily="34" charset="0"/>
              </a:rPr>
              <a:t> </a:t>
            </a:r>
          </a:p>
        </p:txBody>
      </p:sp>
      <p:sp>
        <p:nvSpPr>
          <p:cNvPr id="3" name="TextBox 2">
            <a:extLst>
              <a:ext uri="{FF2B5EF4-FFF2-40B4-BE49-F238E27FC236}">
                <a16:creationId xmlns:a16="http://schemas.microsoft.com/office/drawing/2014/main" id="{703F47C6-B071-40D8-9306-58930901812C}"/>
              </a:ext>
            </a:extLst>
          </p:cNvPr>
          <p:cNvSpPr txBox="1"/>
          <p:nvPr/>
        </p:nvSpPr>
        <p:spPr>
          <a:xfrm>
            <a:off x="507304" y="2089518"/>
            <a:ext cx="1132352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2400" dirty="0">
                <a:latin typeface="Arial" panose="020B0604020202020204" pitchFamily="34" charset="0"/>
                <a:cs typeface="Arial" panose="020B0604020202020204" pitchFamily="34" charset="0"/>
              </a:rPr>
              <a:t>By looking into the target variable label we assumed that it was </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 </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Regression type of problem.</a:t>
            </a:r>
            <a:r>
              <a:rPr lang="en-US" sz="2400" dirty="0">
                <a:latin typeface="Arial" panose="020B0604020202020204" pitchFamily="34" charset="0"/>
                <a:cs typeface="Arial" panose="020B0604020202020204" pitchFamily="34" charset="0"/>
              </a:rPr>
              <a:t> </a:t>
            </a:r>
          </a:p>
          <a:p>
            <a:endParaRPr lang="en-US" sz="2400" dirty="0">
              <a:latin typeface="Arial" panose="020B0604020202020204" pitchFamily="34" charset="0"/>
              <a:cs typeface="Arial" panose="020B0604020202020204" pitchFamily="34" charset="0"/>
            </a:endParaRPr>
          </a:p>
          <a:p>
            <a:pPr marL="285750" indent="-285750">
              <a:buFont typeface="Arial"/>
              <a:buChar char="•"/>
            </a:pPr>
            <a:r>
              <a:rPr lang="en-IN" sz="2400" dirty="0">
                <a:latin typeface="Arial" panose="020B0604020202020204" pitchFamily="34" charset="0"/>
                <a:cs typeface="Arial" panose="020B0604020202020204" pitchFamily="34" charset="0"/>
              </a:rPr>
              <a:t>We observed multicollinearity in between columns so we assumed </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that we will be using Principal Component Analysis (PCA).</a:t>
            </a:r>
            <a:r>
              <a:rPr lang="en-US" sz="2400" dirty="0">
                <a:latin typeface="Arial" panose="020B0604020202020204" pitchFamily="34" charset="0"/>
                <a:cs typeface="Arial" panose="020B0604020202020204" pitchFamily="34" charset="0"/>
              </a:rPr>
              <a:t> </a:t>
            </a:r>
          </a:p>
          <a:p>
            <a:endParaRPr lang="en-US" sz="2400" dirty="0">
              <a:latin typeface="Arial" panose="020B0604020202020204" pitchFamily="34" charset="0"/>
              <a:cs typeface="Arial" panose="020B0604020202020204" pitchFamily="34" charset="0"/>
            </a:endParaRPr>
          </a:p>
          <a:p>
            <a:pPr marL="285750" indent="-285750">
              <a:buFont typeface="Arial"/>
              <a:buChar char="•"/>
            </a:pPr>
            <a:r>
              <a:rPr lang="en-IN" sz="2400" dirty="0">
                <a:latin typeface="Arial" panose="020B0604020202020204" pitchFamily="34" charset="0"/>
                <a:cs typeface="Arial" panose="020B0604020202020204" pitchFamily="34" charset="0"/>
              </a:rPr>
              <a:t>We also observed that only one single unique value was present in </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Utilities column so we assumed that we will be dropping </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this columns.</a:t>
            </a:r>
            <a:r>
              <a:rPr lang="en-US" sz="2400" dirty="0">
                <a:latin typeface="Arial" panose="020B0604020202020204" pitchFamily="34" charset="0"/>
                <a:cs typeface="Arial" panose="020B0604020202020204" pitchFamily="34" charset="0"/>
              </a:rPr>
              <a:t>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3469387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INTERPRETATION OF THE RESULTS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36452" y="1552445"/>
            <a:ext cx="10267950" cy="2239844"/>
          </a:xfrm>
          <a:prstGeom prst="rect">
            <a:avLst/>
          </a:prstGeom>
        </p:spPr>
        <p:txBody>
          <a:bodyPr wrap="square">
            <a:spAutoFit/>
          </a:bodyPr>
          <a:lstStyle/>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the visualization we interpreted that the target variable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was highly positively correlated with the columns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YearBuilt</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OverallQual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GarageCars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the </a:t>
            </a:r>
            <a:r>
              <a:rPr lang="en-IN" sz="2400" dirty="0" err="1">
                <a:latin typeface="Arial" panose="020B0604020202020204" pitchFamily="34" charset="0"/>
                <a:cs typeface="Arial" panose="020B0604020202020204" pitchFamily="34" charset="0"/>
              </a:rPr>
              <a:t>preprocessing</a:t>
            </a:r>
            <a:r>
              <a:rPr lang="en-IN" sz="2400" dirty="0">
                <a:latin typeface="Arial" panose="020B0604020202020204" pitchFamily="34" charset="0"/>
                <a:cs typeface="Arial" panose="020B0604020202020204" pitchFamily="34" charset="0"/>
              </a:rPr>
              <a:t> we interpreted that data was improper scaled.</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78</a:t>
            </a:fld>
            <a:endParaRPr lang="en-US"/>
          </a:p>
        </p:txBody>
      </p:sp>
    </p:spTree>
    <p:extLst>
      <p:ext uri="{BB962C8B-B14F-4D97-AF65-F5344CB8AC3E}">
        <p14:creationId xmlns:p14="http://schemas.microsoft.com/office/powerpoint/2010/main" val="3409564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INTERPRETATION OF THE RESULTS</a:t>
            </a:r>
            <a:endParaRPr lang="en-US" sz="3200" b="1" i="1" dirty="0">
              <a:latin typeface="Arial" panose="020B0604020202020204" pitchFamily="34" charset="0"/>
              <a:cs typeface="Arial" panose="020B0604020202020204" pitchFamily="34" charset="0"/>
            </a:endParaRPr>
          </a:p>
        </p:txBody>
      </p:sp>
      <p:sp>
        <p:nvSpPr>
          <p:cNvPr id="5" name="Rectangle 4"/>
          <p:cNvSpPr/>
          <p:nvPr/>
        </p:nvSpPr>
        <p:spPr>
          <a:xfrm>
            <a:off x="112835" y="2494728"/>
            <a:ext cx="5690088" cy="1938992"/>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From the </a:t>
            </a:r>
            <a:r>
              <a:rPr lang="en-IN" sz="2400" dirty="0" err="1">
                <a:latin typeface="Arial" panose="020B0604020202020204" pitchFamily="34" charset="0"/>
                <a:cs typeface="Arial" panose="020B0604020202020204" pitchFamily="34" charset="0"/>
              </a:rPr>
              <a:t>modeling</a:t>
            </a:r>
            <a:r>
              <a:rPr lang="en-IN" sz="2400" dirty="0">
                <a:latin typeface="Arial" panose="020B0604020202020204" pitchFamily="34" charset="0"/>
                <a:cs typeface="Arial" panose="020B0604020202020204" pitchFamily="34" charset="0"/>
              </a:rPr>
              <a:t> we interpreted that after </a:t>
            </a:r>
            <a:r>
              <a:rPr lang="en-IN" sz="2400" dirty="0" err="1">
                <a:latin typeface="Arial" panose="020B0604020202020204" pitchFamily="34" charset="0"/>
                <a:cs typeface="Arial" panose="020B0604020202020204" pitchFamily="34" charset="0"/>
              </a:rPr>
              <a:t>hyperparameter</a:t>
            </a:r>
            <a:r>
              <a:rPr lang="en-IN" sz="2400" dirty="0">
                <a:latin typeface="Arial" panose="020B0604020202020204" pitchFamily="34" charset="0"/>
                <a:cs typeface="Arial" panose="020B0604020202020204" pitchFamily="34" charset="0"/>
              </a:rPr>
              <a:t> tuning Ridge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works best with respect to our model with minimum RMSE of 32302</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79</a:t>
            </a:fld>
            <a:endParaRPr lang="en-US"/>
          </a:p>
        </p:txBody>
      </p:sp>
      <p:pic>
        <p:nvPicPr>
          <p:cNvPr id="6" name="Picture 5">
            <a:extLst>
              <a:ext uri="{FF2B5EF4-FFF2-40B4-BE49-F238E27FC236}">
                <a16:creationId xmlns:a16="http://schemas.microsoft.com/office/drawing/2014/main" id="{E0230BEA-326F-45F6-8A56-0485B6086633}"/>
              </a:ext>
            </a:extLst>
          </p:cNvPr>
          <p:cNvPicPr>
            <a:picLocks noChangeAspect="1"/>
          </p:cNvPicPr>
          <p:nvPr/>
        </p:nvPicPr>
        <p:blipFill>
          <a:blip r:embed="rId2"/>
          <a:stretch>
            <a:fillRect/>
          </a:stretch>
        </p:blipFill>
        <p:spPr>
          <a:xfrm>
            <a:off x="5792510" y="973348"/>
            <a:ext cx="5596305" cy="5136432"/>
          </a:xfrm>
          <a:prstGeom prst="rect">
            <a:avLst/>
          </a:prstGeom>
        </p:spPr>
      </p:pic>
    </p:spTree>
    <p:extLst>
      <p:ext uri="{BB962C8B-B14F-4D97-AF65-F5344CB8AC3E}">
        <p14:creationId xmlns:p14="http://schemas.microsoft.com/office/powerpoint/2010/main" val="68141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MOTIVATION FOR THE PROBLEM UNDERTAKEN</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Houses are one of the necessary need of each and every person around the globe and therefore housing and real estate market is one of the markets which is one of the major contributors in the world’s economy. </a:t>
            </a:r>
          </a:p>
          <a:p>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It is a very large market and there are various companies working in the domain. </a:t>
            </a:r>
          </a:p>
          <a:p>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Data science comes as a very important tool to solve problems in the domain to help the companies increase their overall revenue, profits, improving their marketing strategies and focusing on changing trends in house sales and purchases.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7101980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27215" y="2114399"/>
            <a:ext cx="4522392" cy="1015663"/>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CONCLUSION</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80</a:t>
            </a:fld>
            <a:endParaRPr lang="en-US"/>
          </a:p>
        </p:txBody>
      </p:sp>
    </p:spTree>
    <p:extLst>
      <p:ext uri="{BB962C8B-B14F-4D97-AF65-F5344CB8AC3E}">
        <p14:creationId xmlns:p14="http://schemas.microsoft.com/office/powerpoint/2010/main" val="3777293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KEY FINDINGS AND CONCLUSIONS OF THE STUDY</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1569660"/>
          </a:xfrm>
          <a:prstGeom prst="rect">
            <a:avLst/>
          </a:prstGeom>
        </p:spPr>
        <p:txBody>
          <a:bodyPr wrap="square">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this project we have tried to show how the house prices vary and what are the factors related to the changing of house prices. The best(minimum) RMSE score was achieved using the best parameters of Ridge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through </a:t>
            </a:r>
            <a:r>
              <a:rPr lang="en-IN" sz="2400" dirty="0" err="1">
                <a:latin typeface="Arial" panose="020B0604020202020204" pitchFamily="34" charset="0"/>
                <a:cs typeface="Arial" panose="020B0604020202020204" pitchFamily="34" charset="0"/>
              </a:rPr>
              <a:t>GridSearchCV</a:t>
            </a:r>
            <a:r>
              <a:rPr lang="en-IN" sz="2400" dirty="0">
                <a:latin typeface="Arial" panose="020B0604020202020204" pitchFamily="34" charset="0"/>
                <a:cs typeface="Arial" panose="020B0604020202020204" pitchFamily="34" charset="0"/>
              </a:rPr>
              <a:t> though Lasso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model performed well too.</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81</a:t>
            </a:fld>
            <a:endParaRPr lang="en-US"/>
          </a:p>
        </p:txBody>
      </p:sp>
    </p:spTree>
    <p:extLst>
      <p:ext uri="{BB962C8B-B14F-4D97-AF65-F5344CB8AC3E}">
        <p14:creationId xmlns:p14="http://schemas.microsoft.com/office/powerpoint/2010/main" val="3253327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3847207"/>
          </a:xfrm>
          <a:prstGeom prst="rect">
            <a:avLst/>
          </a:prstGeom>
        </p:spPr>
        <p:txBody>
          <a:bodyPr wrap="square">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This project has demonstrated the importance of sampling effectively, modelling and predicting data.</a:t>
            </a: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a:t>
            </a:r>
            <a:r>
              <a:rPr lang="en-IN" sz="2400" dirty="0" err="1">
                <a:latin typeface="Arial" panose="020B0604020202020204" pitchFamily="34" charset="0"/>
                <a:cs typeface="Arial" panose="020B0604020202020204" pitchFamily="34" charset="0"/>
              </a:rPr>
              <a:t>underfitting</a:t>
            </a:r>
            <a:r>
              <a:rPr lang="en-IN" sz="24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82</a:t>
            </a:fld>
            <a:endParaRPr lang="en-US"/>
          </a:p>
        </p:txBody>
      </p:sp>
    </p:spTree>
    <p:extLst>
      <p:ext uri="{BB962C8B-B14F-4D97-AF65-F5344CB8AC3E}">
        <p14:creationId xmlns:p14="http://schemas.microsoft.com/office/powerpoint/2010/main" val="2703419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91612" y="1710293"/>
            <a:ext cx="10896600" cy="4154984"/>
          </a:xfrm>
          <a:prstGeom prst="rect">
            <a:avLst/>
          </a:prstGeom>
        </p:spPr>
        <p:txBody>
          <a:bodyPr wrap="square">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 few challenges while working on this project where:-</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Improper scaling</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Too many features</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Missing values</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Skewed data due to outliers</a:t>
            </a: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 data was improper scaled so we scaled it to a single scale using </a:t>
            </a:r>
            <a:r>
              <a:rPr lang="en-IN" sz="2400" dirty="0" err="1">
                <a:latin typeface="Arial" panose="020B0604020202020204" pitchFamily="34" charset="0"/>
                <a:cs typeface="Arial" panose="020B0604020202020204" pitchFamily="34" charset="0"/>
              </a:rPr>
              <a:t>sklearns’s</a:t>
            </a:r>
            <a:r>
              <a:rPr lang="en-IN" sz="2400" dirty="0">
                <a:latin typeface="Arial" panose="020B0604020202020204" pitchFamily="34" charset="0"/>
                <a:cs typeface="Arial" panose="020B0604020202020204" pitchFamily="34" charset="0"/>
              </a:rPr>
              <a:t> package </a:t>
            </a:r>
            <a:r>
              <a:rPr lang="en-IN" sz="2400" dirty="0" err="1">
                <a:latin typeface="Arial" panose="020B0604020202020204" pitchFamily="34" charset="0"/>
                <a:cs typeface="Arial" panose="020B0604020202020204" pitchFamily="34" charset="0"/>
              </a:rPr>
              <a:t>StandardScaler</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There were too many(256) features present in the data so we applied Principal Component Analysis(PCA) and found out the Eigenvalues and on the basis of number of nodes we were able </a:t>
            </a:r>
            <a:r>
              <a:rPr lang="en-IN" sz="2400" dirty="0" err="1">
                <a:latin typeface="Arial" panose="020B0604020202020204" pitchFamily="34" charset="0"/>
                <a:cs typeface="Arial" panose="020B0604020202020204" pitchFamily="34" charset="0"/>
              </a:rPr>
              <a:t>able</a:t>
            </a:r>
            <a:r>
              <a:rPr lang="en-IN" sz="2400" dirty="0">
                <a:latin typeface="Arial" panose="020B0604020202020204" pitchFamily="34" charset="0"/>
                <a:cs typeface="Arial" panose="020B0604020202020204" pitchFamily="34" charset="0"/>
              </a:rPr>
              <a:t> to reduce our features </a:t>
            </a:r>
            <a:r>
              <a:rPr lang="en-IN" sz="2400" dirty="0" err="1">
                <a:latin typeface="Arial" panose="020B0604020202020204" pitchFamily="34" charset="0"/>
                <a:cs typeface="Arial" panose="020B0604020202020204" pitchFamily="34" charset="0"/>
              </a:rPr>
              <a:t>upto</a:t>
            </a:r>
            <a:r>
              <a:rPr lang="en-IN" sz="2400" dirty="0">
                <a:latin typeface="Arial" panose="020B0604020202020204" pitchFamily="34" charset="0"/>
                <a:cs typeface="Arial" panose="020B0604020202020204" pitchFamily="34" charset="0"/>
              </a:rPr>
              <a:t> 90 columns.</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83</a:t>
            </a:fld>
            <a:endParaRPr lang="en-US"/>
          </a:p>
        </p:txBody>
      </p:sp>
    </p:spTree>
    <p:extLst>
      <p:ext uri="{BB962C8B-B14F-4D97-AF65-F5344CB8AC3E}">
        <p14:creationId xmlns:p14="http://schemas.microsoft.com/office/powerpoint/2010/main" val="2223369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2369880"/>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There were lot of missing values present in different columns which we imputed on the basis of our understanding.</a:t>
            </a: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 columns were skewed due to presence of outliers which we handled through </a:t>
            </a:r>
            <a:r>
              <a:rPr lang="en-IN" sz="2400" dirty="0" err="1">
                <a:latin typeface="Arial" panose="020B0604020202020204" pitchFamily="34" charset="0"/>
                <a:cs typeface="Arial" panose="020B0604020202020204" pitchFamily="34" charset="0"/>
              </a:rPr>
              <a:t>Winsorization</a:t>
            </a:r>
            <a:r>
              <a:rPr lang="en-IN" sz="2400" dirty="0">
                <a:latin typeface="Arial" panose="020B0604020202020204" pitchFamily="34" charset="0"/>
                <a:cs typeface="Arial" panose="020B0604020202020204" pitchFamily="34" charset="0"/>
              </a:rPr>
              <a:t> Technique.</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84</a:t>
            </a:fld>
            <a:endParaRPr lang="en-US"/>
          </a:p>
        </p:txBody>
      </p:sp>
    </p:spTree>
    <p:extLst>
      <p:ext uri="{BB962C8B-B14F-4D97-AF65-F5344CB8AC3E}">
        <p14:creationId xmlns:p14="http://schemas.microsoft.com/office/powerpoint/2010/main" val="2079526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LIMITATIONS OF THIS WORK AND SCOPE FOR FUTURE WORK</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56442" y="1710293"/>
            <a:ext cx="10896600" cy="4154984"/>
          </a:xfrm>
          <a:prstGeom prst="rect">
            <a:avLst/>
          </a:prstGeom>
        </p:spPr>
        <p:txBody>
          <a:bodyPr wrap="square">
            <a:spAutoFit/>
          </a:bodyPr>
          <a:lstStyle/>
          <a:p>
            <a:pPr marL="457200" indent="-457200" algn="just">
              <a:buFont typeface="Arial" panose="020B0604020202020204" pitchFamily="34" charset="0"/>
              <a:buChar char="•"/>
            </a:pPr>
            <a:r>
              <a:rPr lang="en-IN" sz="2400" dirty="0">
                <a:latin typeface="Arial" panose="020B0604020202020204" pitchFamily="34" charset="0"/>
                <a:cs typeface="Arial" panose="020B0604020202020204" pitchFamily="34" charset="0"/>
              </a:rPr>
              <a:t>While we couldn’t reach out goal of minimum RMSE in house price prediction without letting the model to overfit, we did end up creating a system that can with enough time and data get very close to that goal.</a:t>
            </a:r>
          </a:p>
          <a:p>
            <a:pPr marL="457200" indent="-457200" algn="just">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400" dirty="0">
                <a:latin typeface="Arial" panose="020B0604020202020204" pitchFamily="34" charset="0"/>
                <a:cs typeface="Arial" panose="020B0604020202020204" pitchFamily="34" charset="0"/>
              </a:rPr>
              <a:t> As with any project there is room for improvement here. The very nature of this project allows for multiple algorithms to be integrated together as modules and their results can be combined to increase the accuracy of the final result.</a:t>
            </a:r>
          </a:p>
          <a:p>
            <a:pPr algn="just"/>
            <a:r>
              <a:rPr lang="en-IN" sz="2400" dirty="0">
                <a:latin typeface="Arial" panose="020B0604020202020204" pitchFamily="34" charset="0"/>
                <a:cs typeface="Arial" panose="020B0604020202020204" pitchFamily="34" charset="0"/>
              </a:rPr>
              <a:t> </a:t>
            </a:r>
          </a:p>
          <a:p>
            <a:pPr marL="457200" indent="-457200" algn="just">
              <a:buFont typeface="Arial" panose="020B0604020202020204" pitchFamily="34" charset="0"/>
              <a:buChar char="•"/>
            </a:pPr>
            <a:r>
              <a:rPr lang="en-IN" sz="2400" dirty="0">
                <a:latin typeface="Arial" panose="020B0604020202020204" pitchFamily="34" charset="0"/>
                <a:cs typeface="Arial" panose="020B0604020202020204" pitchFamily="34" charset="0"/>
              </a:rPr>
              <a:t>This model can further be improved with the addition of more algorithms into it.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923070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LIMITATIONS OF THIS WORK AND SCOPE FOR FUTURE WORK</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1938992"/>
          </a:xfrm>
          <a:prstGeom prst="rect">
            <a:avLst/>
          </a:prstGeom>
        </p:spPr>
        <p:txBody>
          <a:bodyPr wrap="square">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However, the output of these algorithms needs to be in the same format as the others. Once that condition is satisfied, the modules are easy to add as done in the code. </a:t>
            </a:r>
          </a:p>
          <a:p>
            <a:endParaRPr lang="en-IN"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This provides a great degree of modularity and versatility to the project.</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86</a:t>
            </a:fld>
            <a:endParaRPr lang="en-US"/>
          </a:p>
        </p:txBody>
      </p:sp>
    </p:spTree>
    <p:extLst>
      <p:ext uri="{BB962C8B-B14F-4D97-AF65-F5344CB8AC3E}">
        <p14:creationId xmlns:p14="http://schemas.microsoft.com/office/powerpoint/2010/main" val="2945336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696835" y="71106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CONCLUSION</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95300" y="1770787"/>
            <a:ext cx="10896600" cy="3785652"/>
          </a:xfrm>
          <a:prstGeom prst="rect">
            <a:avLst/>
          </a:prstGeom>
        </p:spPr>
        <p:txBody>
          <a:bodyPr wrap="square">
            <a:spAutoFit/>
          </a:bodyPr>
          <a:lstStyle/>
          <a:p>
            <a:pPr marL="457200" indent="-457200">
              <a:buFont typeface="Arial" panose="020B0604020202020204" pitchFamily="34" charset="0"/>
              <a:buChar char="•"/>
            </a:pPr>
            <a:r>
              <a:rPr lang="en-IN" sz="24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endParaRPr lang="en-IN" sz="2400" dirty="0">
              <a:latin typeface="Arial" panose="020B0604020202020204" pitchFamily="34" charset="0"/>
              <a:ea typeface="+mn-lt"/>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ea typeface="+mn-lt"/>
                <a:cs typeface="Arial" panose="020B0604020202020204" pitchFamily="34" charset="0"/>
              </a:rPr>
              <a:t>The best(minimum) RMSE score was achieved using the best parameters of Ridge Regressor through </a:t>
            </a:r>
            <a:r>
              <a:rPr lang="en-IN" sz="2400" dirty="0" err="1">
                <a:latin typeface="Arial" panose="020B0604020202020204" pitchFamily="34" charset="0"/>
                <a:ea typeface="+mn-lt"/>
                <a:cs typeface="Arial" panose="020B0604020202020204" pitchFamily="34" charset="0"/>
              </a:rPr>
              <a:t>GridSearchCV</a:t>
            </a:r>
            <a:r>
              <a:rPr lang="en-IN" sz="2400" dirty="0">
                <a:latin typeface="Arial" panose="020B0604020202020204" pitchFamily="34" charset="0"/>
                <a:ea typeface="+mn-lt"/>
                <a:cs typeface="Arial" panose="020B0604020202020204" pitchFamily="34" charset="0"/>
              </a:rPr>
              <a:t> though Lasso Regressor model performed well too.</a:t>
            </a:r>
          </a:p>
          <a:p>
            <a:r>
              <a:rPr lang="en-IN" sz="2400" dirty="0">
                <a:latin typeface="Arial" panose="020B0604020202020204" pitchFamily="34" charset="0"/>
                <a:ea typeface="+mn-lt"/>
                <a:cs typeface="Arial" panose="020B0604020202020204" pitchFamily="34" charset="0"/>
              </a:rPr>
              <a:t> </a:t>
            </a:r>
          </a:p>
          <a:p>
            <a:pPr marL="457200" indent="-457200">
              <a:buFont typeface="Arial" panose="020B0604020202020204" pitchFamily="34" charset="0"/>
              <a:buChar char="•"/>
            </a:pPr>
            <a:r>
              <a:rPr lang="en-IN" sz="2400" dirty="0">
                <a:latin typeface="Arial" panose="020B0604020202020204" pitchFamily="34" charset="0"/>
                <a:ea typeface="+mn-lt"/>
                <a:cs typeface="Arial" panose="020B0604020202020204" pitchFamily="34" charset="0"/>
              </a:rPr>
              <a:t>While we couldn’t reach out goal of minimum RMSE in house price prediction without letting the model to </a:t>
            </a:r>
            <a:r>
              <a:rPr lang="en-IN" sz="2400" dirty="0" err="1">
                <a:latin typeface="Arial" panose="020B0604020202020204" pitchFamily="34" charset="0"/>
                <a:ea typeface="+mn-lt"/>
                <a:cs typeface="Arial" panose="020B0604020202020204" pitchFamily="34" charset="0"/>
              </a:rPr>
              <a:t>overfit</a:t>
            </a:r>
            <a:r>
              <a:rPr lang="en-IN" sz="2400" dirty="0">
                <a:latin typeface="Arial" panose="020B0604020202020204" pitchFamily="34" charset="0"/>
                <a:ea typeface="+mn-lt"/>
                <a:cs typeface="Arial" panose="020B0604020202020204" pitchFamily="34" charset="0"/>
              </a:rPr>
              <a:t>, we did end up creating a system that can with enough  time and data get very close to that goal.</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87</a:t>
            </a:fld>
            <a:endParaRPr lang="en-US"/>
          </a:p>
        </p:txBody>
      </p:sp>
    </p:spTree>
    <p:extLst>
      <p:ext uri="{BB962C8B-B14F-4D97-AF65-F5344CB8AC3E}">
        <p14:creationId xmlns:p14="http://schemas.microsoft.com/office/powerpoint/2010/main" val="395271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MOTIVATION FOR THE PROBLEM UNDERTAKEN</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Predictive modelling, Market mix modelling, recommendation systems are some of the machine learning techniques used for achieving the business goals for housing companies. Our problem is related to one such housing company.</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18226538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3750</TotalTime>
  <Words>2229</Words>
  <Application>Microsoft Office PowerPoint</Application>
  <PresentationFormat>Widescreen</PresentationFormat>
  <Paragraphs>388</Paragraphs>
  <Slides>87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Algerian</vt:lpstr>
      <vt:lpstr>Arial</vt:lpstr>
      <vt:lpstr>Calibri</vt:lpstr>
      <vt:lpstr>Garamond</vt:lpstr>
      <vt:lpstr>Wingdings</vt:lpstr>
      <vt:lpstr>Wingdings 3</vt:lpstr>
      <vt:lpstr>Organic</vt:lpstr>
      <vt:lpstr>HOUSING PRICE PREDICTION PROJECT</vt:lpstr>
      <vt:lpstr>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dc:creator>
  <cp:lastModifiedBy>Satyanath Das</cp:lastModifiedBy>
  <cp:revision>1322</cp:revision>
  <dcterms:created xsi:type="dcterms:W3CDTF">2020-12-29T14:55:28Z</dcterms:created>
  <dcterms:modified xsi:type="dcterms:W3CDTF">2021-09-23T13:48:00Z</dcterms:modified>
</cp:coreProperties>
</file>